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668" r:id="rId5"/>
    <p:sldMasterId id="2147483727" r:id="rId6"/>
    <p:sldMasterId id="2147483648" r:id="rId7"/>
  </p:sldMasterIdLst>
  <p:notesMasterIdLst>
    <p:notesMasterId r:id="rId23"/>
  </p:notesMasterIdLst>
  <p:sldIdLst>
    <p:sldId id="284" r:id="rId8"/>
    <p:sldId id="2348" r:id="rId9"/>
    <p:sldId id="258" r:id="rId10"/>
    <p:sldId id="290" r:id="rId11"/>
    <p:sldId id="2145706244" r:id="rId12"/>
    <p:sldId id="2145706248" r:id="rId13"/>
    <p:sldId id="289" r:id="rId14"/>
    <p:sldId id="2145706243" r:id="rId15"/>
    <p:sldId id="2145706249" r:id="rId16"/>
    <p:sldId id="261" r:id="rId17"/>
    <p:sldId id="262" r:id="rId18"/>
    <p:sldId id="263" r:id="rId19"/>
    <p:sldId id="2145706183" r:id="rId20"/>
    <p:sldId id="287" r:id="rId21"/>
    <p:sldId id="21457062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F1205C-DDC8-9643-4E0E-8AE4ABD69263}" name="Smith, Georgina" initials="SG" userId="S::georgina.smith@dhsc.gov.uk::4eb62b95-f71d-4dc7-a100-d04a1c658c03" providerId="AD"/>
  <p188:author id="{952C8997-3878-6DEE-8049-559E6D2933CE}" name="Neuburger, Jenny" initials="NJ" userId="S::Jenny.Neuburger@dhsc.gov.uk::cbf4567f-2c07-434e-920a-79a6a3ff6787" providerId="AD"/>
  <p188:author id="{5CD5D7A0-F31B-5F2C-BB54-DA42627A5C18}" name="Rush, Emma" initials="RE" userId="S::emma.rush@dhsc.gov.uk::ebb62a4c-9991-49d6-a506-e99c202ccf74" providerId="AD"/>
  <p188:author id="{6F5911E7-F1EC-3B6A-71D6-0402EB8D31BA}" name="Flannelly, Isobel" initials="FI" userId="S::isobel.flannelly@dhsc.gov.uk::0ca35e0f-4d8d-4331-b456-4111d8cfbe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188"/>
    <a:srgbClr val="02A68D"/>
    <a:srgbClr val="FFFBEB"/>
    <a:srgbClr val="00A188"/>
    <a:srgbClr val="D3C9E5"/>
    <a:srgbClr val="A892CB"/>
    <a:srgbClr val="7C5CB2"/>
    <a:srgbClr val="512698"/>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3767D-9DD5-B207-7B7F-B66AD95B77FD}" v="153" dt="2024-01-22T17:12:49.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E37C-DD1A-4073-B30C-386131B90569}" type="datetimeFigureOut">
              <a:rPr lang="en-GB" smtClean="0"/>
              <a:t>23/01/2024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10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buFont typeface="Courier New" panose="02070309020205020404" pitchFamily="49" charset="0"/>
              <a:buNone/>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26223-6A4D-4247-80C1-0F76AD4010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05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buFont typeface="Courier New" panose="02070309020205020404" pitchFamily="49" charset="0"/>
              <a:buNone/>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26223-6A4D-4247-80C1-0F76AD4010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15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716DB-DDA0-57AE-EE2B-7E3B83600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37733-936C-C22D-7CE5-452FE126F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F4551-0C53-F359-BC70-D42889C72A80}"/>
              </a:ext>
            </a:extLst>
          </p:cNvPr>
          <p:cNvSpPr>
            <a:spLocks noGrp="1"/>
          </p:cNvSpPr>
          <p:nvPr>
            <p:ph type="body" idx="1"/>
          </p:nvPr>
        </p:nvSpPr>
        <p:spPr/>
        <p:txBody>
          <a:bodyPr/>
          <a:lstStyle/>
          <a:p>
            <a:pPr marL="457200" lvl="1" indent="0">
              <a:lnSpc>
                <a:spcPct val="107000"/>
              </a:lnSpc>
              <a:buFont typeface="Courier New" panose="02070309020205020404" pitchFamily="49" charset="0"/>
              <a:buNone/>
            </a:pPr>
            <a:endParaRPr lang="en-GB">
              <a:cs typeface="Calibri"/>
            </a:endParaRPr>
          </a:p>
        </p:txBody>
      </p:sp>
      <p:sp>
        <p:nvSpPr>
          <p:cNvPr id="4" name="Slide Number Placeholder 3">
            <a:extLst>
              <a:ext uri="{FF2B5EF4-FFF2-40B4-BE49-F238E27FC236}">
                <a16:creationId xmlns:a16="http://schemas.microsoft.com/office/drawing/2014/main" id="{7783C3C5-78F5-EF99-64FB-FB320EC4FD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26223-6A4D-4247-80C1-0F76AD4010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77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buFont typeface="Courier New" panose="02070309020205020404" pitchFamily="49" charset="0"/>
              <a:buNone/>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326223-6A4D-4247-80C1-0F76AD4010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38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0AC02A96-BDD6-4865-9F6A-E2DBC1F21DEF}" type="slidenum">
              <a:rPr lang="en-GB" smtClean="0"/>
              <a:t>8</a:t>
            </a:fld>
            <a:endParaRPr lang="en-GB"/>
          </a:p>
        </p:txBody>
      </p:sp>
    </p:spTree>
    <p:extLst>
      <p:ext uri="{BB962C8B-B14F-4D97-AF65-F5344CB8AC3E}">
        <p14:creationId xmlns:p14="http://schemas.microsoft.com/office/powerpoint/2010/main" val="223664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950" indent="-107950">
              <a:spcBef>
                <a:spcPct val="20000"/>
              </a:spcBef>
              <a:buFont typeface="Arial,Sans-Serif"/>
              <a:buChar char="•"/>
            </a:pPr>
            <a:r>
              <a:rPr lang="en-GB"/>
              <a:t>30% of people we funded in the last year  </a:t>
            </a:r>
            <a:r>
              <a:rPr lang="en-GB" err="1"/>
              <a:t>ie</a:t>
            </a:r>
            <a:r>
              <a:rPr lang="en-GB"/>
              <a:t> 2071 are aged 85-94 over 73% = 65 +</a:t>
            </a:r>
            <a:endParaRPr lang="en-US"/>
          </a:p>
          <a:p>
            <a:pPr marL="107950" indent="-107950">
              <a:spcBef>
                <a:spcPct val="20000"/>
              </a:spcBef>
              <a:buFont typeface="Arial,Sans-Serif"/>
              <a:buChar char="•"/>
            </a:pPr>
            <a:endParaRPr lang="en-GB"/>
          </a:p>
          <a:p>
            <a:pPr marL="107950" indent="-107950">
              <a:spcBef>
                <a:spcPct val="20000"/>
              </a:spcBef>
              <a:buFont typeface="Arial,Sans-Serif"/>
              <a:buChar char="•"/>
            </a:pPr>
            <a:r>
              <a:rPr lang="en-GB">
                <a:cs typeface="Calibri"/>
              </a:rPr>
              <a:t>Using data to inform our work is an important part of the ethos in Dorset. We want to make sure that what we do makes a difference to people in Dorset and makes sure we use our teams in the best way possible using that evidence based approach to the way we work. </a:t>
            </a:r>
            <a:endParaRPr lang="en-GB"/>
          </a:p>
          <a:p>
            <a:pPr marL="107950" indent="-107950">
              <a:spcBef>
                <a:spcPct val="20000"/>
              </a:spcBef>
              <a:buFont typeface="Arial,Sans-Serif"/>
              <a:buChar char="•"/>
            </a:pPr>
            <a:r>
              <a:rPr lang="en-GB" b="1"/>
              <a:t>How do we manage performance</a:t>
            </a:r>
            <a:endParaRPr lang="en-US" b="1"/>
          </a:p>
          <a:p>
            <a:pPr marL="107950" indent="-107950">
              <a:spcBef>
                <a:spcPct val="20000"/>
              </a:spcBef>
              <a:buFont typeface="Arial,Sans-Serif"/>
              <a:buChar char="•"/>
            </a:pPr>
            <a:r>
              <a:rPr lang="en-GB"/>
              <a:t>We were conscious we were not where we want to be and are still on a journey and are looking to continuedly improve.</a:t>
            </a:r>
            <a:endParaRPr lang="en-US"/>
          </a:p>
          <a:p>
            <a:pPr marL="107950" indent="-107950">
              <a:spcBef>
                <a:spcPct val="20000"/>
              </a:spcBef>
              <a:buFont typeface="Arial,Sans-Serif"/>
              <a:buChar char="•"/>
            </a:pPr>
            <a:r>
              <a:rPr lang="en-GB"/>
              <a:t>Bottom to top approach in looking at data and reporting with a fixed cycle of performance reporting starting at locality level and feeding up into Directorate and Council performance reports.</a:t>
            </a:r>
            <a:endParaRPr lang="en-US"/>
          </a:p>
          <a:p>
            <a:pPr marL="107950" indent="-107950">
              <a:spcBef>
                <a:spcPct val="20000"/>
              </a:spcBef>
              <a:buFont typeface="Arial,Sans-Serif"/>
              <a:buChar char="•"/>
            </a:pPr>
            <a:r>
              <a:rPr lang="en-GB"/>
              <a:t>Performance surgeries.</a:t>
            </a:r>
            <a:endParaRPr lang="en-US"/>
          </a:p>
          <a:p>
            <a:pPr marL="107950" indent="-107950">
              <a:spcBef>
                <a:spcPct val="20000"/>
              </a:spcBef>
              <a:buFont typeface="Arial,Sans-Serif"/>
              <a:buChar char="•"/>
            </a:pPr>
            <a:r>
              <a:rPr lang="en-GB"/>
              <a:t>Changed the way we report on waiting lists etc.</a:t>
            </a:r>
            <a:endParaRPr lang="en-US"/>
          </a:p>
        </p:txBody>
      </p:sp>
      <p:sp>
        <p:nvSpPr>
          <p:cNvPr id="4" name="Slide Number Placeholder 3"/>
          <p:cNvSpPr>
            <a:spLocks noGrp="1"/>
          </p:cNvSpPr>
          <p:nvPr>
            <p:ph type="sldNum" sz="quarter" idx="5"/>
          </p:nvPr>
        </p:nvSpPr>
        <p:spPr/>
        <p:txBody>
          <a:bodyPr/>
          <a:lstStyle/>
          <a:p>
            <a:fld id="{3DE4020D-A664-48CD-9EC0-5EACC9C34413}" type="slidenum">
              <a:rPr lang="en-GB" smtClean="0"/>
              <a:t>10</a:t>
            </a:fld>
            <a:endParaRPr lang="en-GB"/>
          </a:p>
        </p:txBody>
      </p:sp>
    </p:spTree>
    <p:extLst>
      <p:ext uri="{BB962C8B-B14F-4D97-AF65-F5344CB8AC3E}">
        <p14:creationId xmlns:p14="http://schemas.microsoft.com/office/powerpoint/2010/main" val="229750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Creation of draft specifications for each CLD area - using guidance and template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Worked with Arden &amp; Gem to resolve queries and clarify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Presented proposed specifications to Adults including agreeing approach and resolving queries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Improvement and continuous improvement cycles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ADASS waiting lists</a:t>
            </a:r>
          </a:p>
          <a:p>
            <a:endParaRPr lang="en-GB"/>
          </a:p>
        </p:txBody>
      </p:sp>
      <p:sp>
        <p:nvSpPr>
          <p:cNvPr id="4" name="Slide Number Placeholder 3"/>
          <p:cNvSpPr>
            <a:spLocks noGrp="1"/>
          </p:cNvSpPr>
          <p:nvPr>
            <p:ph type="sldNum" sz="quarter" idx="5"/>
          </p:nvPr>
        </p:nvSpPr>
        <p:spPr/>
        <p:txBody>
          <a:bodyPr/>
          <a:lstStyle/>
          <a:p>
            <a:fld id="{3DE4020D-A664-48CD-9EC0-5EACC9C34413}" type="slidenum">
              <a:rPr lang="en-GB" smtClean="0"/>
              <a:t>11</a:t>
            </a:fld>
            <a:endParaRPr lang="en-GB"/>
          </a:p>
        </p:txBody>
      </p:sp>
    </p:spTree>
    <p:extLst>
      <p:ext uri="{BB962C8B-B14F-4D97-AF65-F5344CB8AC3E}">
        <p14:creationId xmlns:p14="http://schemas.microsoft.com/office/powerpoint/2010/main" val="309739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14</a:t>
            </a:fld>
            <a:endParaRPr lang="en-GB"/>
          </a:p>
        </p:txBody>
      </p:sp>
    </p:spTree>
    <p:extLst>
      <p:ext uri="{BB962C8B-B14F-4D97-AF65-F5344CB8AC3E}">
        <p14:creationId xmlns:p14="http://schemas.microsoft.com/office/powerpoint/2010/main" val="2178464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file:////Users/paul/WORK/03.%20ONGOING/1266-D1S%20CALVERTS%20SCIE%20WORD%20TEMPLATES/BUILD/FILES%20IN/INDESIGN/scie-logo.png"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47129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937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1521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50640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5801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3" name="Picture 5">
            <a:extLst>
              <a:ext uri="{FF2B5EF4-FFF2-40B4-BE49-F238E27FC236}">
                <a16:creationId xmlns:a16="http://schemas.microsoft.com/office/drawing/2014/main" id="{B7D6D622-D4C9-4D81-8088-68670676C705}"/>
              </a:ext>
            </a:extLst>
          </p:cNvPr>
          <p:cNvPicPr>
            <a:picLocks noChangeAspect="1"/>
          </p:cNvPicPr>
          <p:nvPr/>
        </p:nvPicPr>
        <p:blipFill>
          <a:blip r:embed="rId2"/>
          <a:stretch>
            <a:fillRect/>
          </a:stretch>
        </p:blipFill>
        <p:spPr>
          <a:xfrm>
            <a:off x="522515" y="362504"/>
            <a:ext cx="1432873" cy="1197553"/>
          </a:xfrm>
          <a:prstGeom prst="rect">
            <a:avLst/>
          </a:prstGeom>
          <a:noFill/>
          <a:ln cap="flat">
            <a:noFill/>
          </a:ln>
        </p:spPr>
      </p:pic>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3"/>
          <a:stretch>
            <a:fillRect/>
          </a:stretch>
        </p:blipFill>
        <p:spPr>
          <a:xfrm>
            <a:off x="7784154" y="1258064"/>
            <a:ext cx="495300" cy="247650"/>
          </a:xfrm>
          <a:prstGeom prst="rect">
            <a:avLst/>
          </a:prstGeom>
        </p:spPr>
      </p:pic>
      <p:sp>
        <p:nvSpPr>
          <p:cNvPr id="8" name="Footer Placeholder 1">
            <a:extLst>
              <a:ext uri="{FF2B5EF4-FFF2-40B4-BE49-F238E27FC236}">
                <a16:creationId xmlns:a16="http://schemas.microsoft.com/office/drawing/2014/main" id="{02463EA7-3DCD-46CC-BCD6-3E8540997FBE}"/>
              </a:ext>
            </a:extLst>
          </p:cNvPr>
          <p:cNvSpPr txBox="1">
            <a:spLocks noGrp="1"/>
          </p:cNvSpPr>
          <p:nvPr>
            <p:ph type="ftr" sz="quarter" idx="9"/>
          </p:nvPr>
        </p:nvSpPr>
        <p:spPr>
          <a:xfrm>
            <a:off x="5340096" y="6425108"/>
            <a:ext cx="5484918" cy="365129"/>
          </a:xfrm>
          <a:prstGeom prst="rect">
            <a:avLst/>
          </a:prstGeom>
        </p:spPr>
        <p:txBody>
          <a:bodyPr/>
          <a:lstStyle>
            <a:lvl1pPr algn="r">
              <a:defRPr/>
            </a:lvl1pPr>
          </a:lstStyle>
          <a:p>
            <a:pPr lvl="0"/>
            <a:endParaRPr lang="en-GB"/>
          </a:p>
        </p:txBody>
      </p:sp>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20195615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42220B4-8533-4BB1-80BA-E1339D715FE9}"/>
              </a:ext>
            </a:extLst>
          </p:cNvPr>
          <p:cNvSpPr txBox="1">
            <a:spLocks noGrp="1"/>
          </p:cNvSpPr>
          <p:nvPr>
            <p:ph type="ftr" sz="quarter" idx="9"/>
          </p:nvPr>
        </p:nvSpPr>
        <p:spPr>
          <a:xfrm>
            <a:off x="5340096" y="6356351"/>
            <a:ext cx="5484918" cy="365129"/>
          </a:xfrm>
          <a:prstGeom prst="rect">
            <a:avLst/>
          </a:prstGeom>
        </p:spPr>
        <p:txBody>
          <a:bodyPr/>
          <a:lstStyle>
            <a:lvl1pPr algn="r">
              <a:defRPr/>
            </a:lvl1pPr>
          </a:lstStyle>
          <a:p>
            <a:pPr lvl="0"/>
            <a:endParaRPr lang="en-GB"/>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a:p>
        </p:txBody>
      </p:sp>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a:t>Click to edit Master text styles</a:t>
            </a:r>
          </a:p>
        </p:txBody>
      </p:sp>
      <p:grpSp>
        <p:nvGrpSpPr>
          <p:cNvPr id="6" name="Group 7">
            <a:extLst>
              <a:ext uri="{FF2B5EF4-FFF2-40B4-BE49-F238E27FC236}">
                <a16:creationId xmlns:a16="http://schemas.microsoft.com/office/drawing/2014/main" id="{850A890B-1EF9-4A39-A8E9-98EC6C1E3FC6}"/>
              </a:ext>
            </a:extLst>
          </p:cNvPr>
          <p:cNvGrpSpPr/>
          <p:nvPr userDrawn="1"/>
        </p:nvGrpSpPr>
        <p:grpSpPr>
          <a:xfrm>
            <a:off x="0" y="6186162"/>
            <a:ext cx="12191996" cy="671837"/>
            <a:chOff x="0" y="6186162"/>
            <a:chExt cx="12191996" cy="671837"/>
          </a:xfrm>
        </p:grpSpPr>
        <p:pic>
          <p:nvPicPr>
            <p:cNvPr id="7" name="Picture 8">
              <a:extLst>
                <a:ext uri="{FF2B5EF4-FFF2-40B4-BE49-F238E27FC236}">
                  <a16:creationId xmlns:a16="http://schemas.microsoft.com/office/drawing/2014/main" id="{EE9C6A64-468C-4C85-A1FD-A80B259BB940}"/>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pic>
          <p:nvPicPr>
            <p:cNvPr id="8" name="Picture 9">
              <a:extLst>
                <a:ext uri="{FF2B5EF4-FFF2-40B4-BE49-F238E27FC236}">
                  <a16:creationId xmlns:a16="http://schemas.microsoft.com/office/drawing/2014/main" id="{DAD9B60E-63FB-4273-B7F3-D28AE80994CC}"/>
                </a:ext>
              </a:extLst>
            </p:cNvPr>
            <p:cNvPicPr>
              <a:picLocks noChangeAspect="1"/>
            </p:cNvPicPr>
            <p:nvPr/>
          </p:nvPicPr>
          <p:blipFill>
            <a:blip r:embed="rId3"/>
            <a:stretch>
              <a:fillRect/>
            </a:stretch>
          </p:blipFill>
          <p:spPr>
            <a:xfrm>
              <a:off x="471053" y="6366784"/>
              <a:ext cx="4084323" cy="332658"/>
            </a:xfrm>
            <a:prstGeom prst="rect">
              <a:avLst/>
            </a:prstGeom>
            <a:noFill/>
            <a:ln cap="flat">
              <a:noFill/>
            </a:ln>
          </p:spPr>
        </p:pic>
      </p:grpSp>
    </p:spTree>
    <p:extLst>
      <p:ext uri="{BB962C8B-B14F-4D97-AF65-F5344CB8AC3E}">
        <p14:creationId xmlns:p14="http://schemas.microsoft.com/office/powerpoint/2010/main" val="21717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7"/>
            <a:ext cx="11005453" cy="578031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sp>
        <p:nvSpPr>
          <p:cNvPr id="5" name="Footer Placeholder 1">
            <a:extLst>
              <a:ext uri="{FF2B5EF4-FFF2-40B4-BE49-F238E27FC236}">
                <a16:creationId xmlns:a16="http://schemas.microsoft.com/office/drawing/2014/main" id="{B2742F34-E012-46D2-9333-8FE327E6C206}"/>
              </a:ext>
            </a:extLst>
          </p:cNvPr>
          <p:cNvSpPr txBox="1">
            <a:spLocks noGrp="1"/>
          </p:cNvSpPr>
          <p:nvPr>
            <p:ph type="ftr" sz="quarter" idx="9"/>
          </p:nvPr>
        </p:nvSpPr>
        <p:spPr>
          <a:xfrm>
            <a:off x="5340096" y="6425108"/>
            <a:ext cx="5484918" cy="365129"/>
          </a:xfrm>
          <a:prstGeom prst="rect">
            <a:avLst/>
          </a:prstGeom>
        </p:spPr>
        <p:txBody>
          <a:bodyPr/>
          <a:lstStyle>
            <a:lvl1pPr algn="r">
              <a:defRPr/>
            </a:lvl1pPr>
          </a:lstStyle>
          <a:p>
            <a:pPr lvl="0"/>
            <a:endParaRPr lang="en-GB"/>
          </a:p>
        </p:txBody>
      </p:sp>
      <p:sp>
        <p:nvSpPr>
          <p:cNvPr id="6" name="Slide Number Placeholder 2">
            <a:extLst>
              <a:ext uri="{FF2B5EF4-FFF2-40B4-BE49-F238E27FC236}">
                <a16:creationId xmlns:a16="http://schemas.microsoft.com/office/drawing/2014/main" id="{70B94536-D4A8-40D0-B90D-AAC0226F642A}"/>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8557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340096" y="6356351"/>
            <a:ext cx="5484918" cy="365129"/>
          </a:xfrm>
          <a:prstGeom prst="rect">
            <a:avLst/>
          </a:prstGeom>
        </p:spPr>
        <p:txBody>
          <a:bodyPr/>
          <a:lstStyle>
            <a:lvl1pPr algn="r">
              <a:defRPr/>
            </a:lvl1pPr>
          </a:lstStyle>
          <a:p>
            <a:pPr lvl="0"/>
            <a:endParaRPr lang="en-GB"/>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pic>
        <p:nvPicPr>
          <p:cNvPr id="8" name="Picture 9">
            <a:extLst>
              <a:ext uri="{FF2B5EF4-FFF2-40B4-BE49-F238E27FC236}">
                <a16:creationId xmlns:a16="http://schemas.microsoft.com/office/drawing/2014/main" id="{757299A4-B185-4363-A346-5E011056DFBB}"/>
              </a:ext>
            </a:extLst>
          </p:cNvPr>
          <p:cNvPicPr>
            <a:picLocks noChangeAspect="1"/>
          </p:cNvPicPr>
          <p:nvPr/>
        </p:nvPicPr>
        <p:blipFill>
          <a:blip r:embed="rId3"/>
          <a:stretch>
            <a:fillRect/>
          </a:stretch>
        </p:blipFill>
        <p:spPr>
          <a:xfrm>
            <a:off x="471053" y="6366784"/>
            <a:ext cx="4084323" cy="332658"/>
          </a:xfrm>
          <a:prstGeom prst="rect">
            <a:avLst/>
          </a:prstGeom>
          <a:noFill/>
          <a:ln cap="flat">
            <a:noFill/>
          </a:ln>
        </p:spPr>
      </p:pic>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Tree>
    <p:extLst>
      <p:ext uri="{BB962C8B-B14F-4D97-AF65-F5344CB8AC3E}">
        <p14:creationId xmlns:p14="http://schemas.microsoft.com/office/powerpoint/2010/main" val="402149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3" name="Picture 5">
            <a:extLst>
              <a:ext uri="{FF2B5EF4-FFF2-40B4-BE49-F238E27FC236}">
                <a16:creationId xmlns:a16="http://schemas.microsoft.com/office/drawing/2014/main" id="{15063CC6-7758-4AF4-88D1-2D485B8C3947}"/>
              </a:ext>
            </a:extLst>
          </p:cNvPr>
          <p:cNvPicPr>
            <a:picLocks noChangeAspect="1"/>
          </p:cNvPicPr>
          <p:nvPr/>
        </p:nvPicPr>
        <p:blipFill>
          <a:blip r:embed="rId2"/>
          <a:stretch>
            <a:fillRect/>
          </a:stretch>
        </p:blipFill>
        <p:spPr>
          <a:xfrm>
            <a:off x="522515" y="362504"/>
            <a:ext cx="1432873" cy="1197553"/>
          </a:xfrm>
          <a:prstGeom prst="rect">
            <a:avLst/>
          </a:prstGeom>
          <a:noFill/>
          <a:ln cap="flat">
            <a:noFill/>
          </a:ln>
        </p:spPr>
      </p:pic>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1575986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305541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resentation title slide">
    <p:bg>
      <p:bgPr>
        <a:solidFill>
          <a:srgbClr val="5B8EDB"/>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AA18A546-9085-8D02-CFE6-1E6A89B46F06}"/>
              </a:ext>
            </a:extLst>
          </p:cNvPr>
          <p:cNvPicPr>
            <a:picLocks noChangeAspect="1"/>
          </p:cNvPicPr>
          <p:nvPr userDrawn="1"/>
        </p:nvPicPr>
        <p:blipFill>
          <a:blip r:embed="rId2">
            <a:alphaModFix amt="34000"/>
            <a:extLst>
              <a:ext uri="{28A0092B-C50C-407E-A947-70E740481C1C}">
                <a14:useLocalDpi xmlns:a14="http://schemas.microsoft.com/office/drawing/2010/main" val="0"/>
              </a:ext>
            </a:extLst>
          </a:blip>
          <a:srcRect/>
          <a:stretch>
            <a:fillRect/>
          </a:stretch>
        </p:blipFill>
        <p:spPr bwMode="auto">
          <a:xfrm>
            <a:off x="-8699" y="1388603"/>
            <a:ext cx="8312945" cy="5473882"/>
          </a:xfrm>
          <a:prstGeom prst="rect">
            <a:avLst/>
          </a:prstGeom>
          <a:noFill/>
          <a:ln>
            <a:noFill/>
          </a:ln>
        </p:spPr>
      </p:pic>
      <p:sp>
        <p:nvSpPr>
          <p:cNvPr id="33" name="Date Placeholder 23"/>
          <p:cNvSpPr>
            <a:spLocks noGrp="1"/>
          </p:cNvSpPr>
          <p:nvPr>
            <p:ph type="dt" sz="half" idx="2"/>
          </p:nvPr>
        </p:nvSpPr>
        <p:spPr>
          <a:xfrm>
            <a:off x="9226613" y="6146228"/>
            <a:ext cx="2630027" cy="365125"/>
          </a:xfrm>
          <a:prstGeom prst="rect">
            <a:avLst/>
          </a:prstGeom>
        </p:spPr>
        <p:txBody>
          <a:bodyPr vert="horz" lIns="91440" tIns="45720" rIns="91440" bIns="45720" rtlCol="0" anchor="ctr"/>
          <a:lstStyle>
            <a:lvl1pPr algn="r">
              <a:defRPr sz="1100">
                <a:solidFill>
                  <a:schemeClr val="bg2"/>
                </a:solidFill>
                <a:latin typeface="Arial" panose="020B0604020202020204" pitchFamily="34" charset="0"/>
                <a:cs typeface="Arial" panose="020B0604020202020204" pitchFamily="34" charset="0"/>
              </a:defRPr>
            </a:lvl1pPr>
          </a:lstStyle>
          <a:p>
            <a:fld id="{56517349-1D21-EA4E-99B1-BE6AB7BDFE77}" type="datetime1">
              <a:rPr lang="en-GB" smtClean="0"/>
              <a:pPr/>
              <a:t>23/01/2024</a:t>
            </a:fld>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23B44572-EAE8-4920-1BBE-1FAF4DCB2A7F}"/>
              </a:ext>
            </a:extLst>
          </p:cNvPr>
          <p:cNvPicPr>
            <a:picLocks noChangeAspect="1"/>
          </p:cNvPicPr>
          <p:nvPr userDrawn="1"/>
        </p:nvPicPr>
        <p:blipFill>
          <a:blip r:embed="rId3"/>
          <a:stretch>
            <a:fillRect/>
          </a:stretch>
        </p:blipFill>
        <p:spPr>
          <a:xfrm>
            <a:off x="8304246" y="432000"/>
            <a:ext cx="3358727" cy="668134"/>
          </a:xfrm>
          <a:prstGeom prst="rect">
            <a:avLst/>
          </a:prstGeom>
        </p:spPr>
      </p:pic>
      <p:sp>
        <p:nvSpPr>
          <p:cNvPr id="10" name="Text Placeholder 8">
            <a:extLst>
              <a:ext uri="{FF2B5EF4-FFF2-40B4-BE49-F238E27FC236}">
                <a16:creationId xmlns:a16="http://schemas.microsoft.com/office/drawing/2014/main" id="{46B8391A-C80B-6E0E-957E-34A180A42B85}"/>
              </a:ext>
            </a:extLst>
          </p:cNvPr>
          <p:cNvSpPr>
            <a:spLocks noGrp="1"/>
          </p:cNvSpPr>
          <p:nvPr>
            <p:ph type="body" sz="quarter" idx="13" hasCustomPrompt="1"/>
          </p:nvPr>
        </p:nvSpPr>
        <p:spPr>
          <a:xfrm>
            <a:off x="720001" y="3789040"/>
            <a:ext cx="8119916" cy="2736304"/>
          </a:xfrm>
          <a:prstGeom prst="rect">
            <a:avLst/>
          </a:prstGeom>
        </p:spPr>
        <p:txBody>
          <a:bodyPr vert="horz">
            <a:normAutofit/>
          </a:bodyPr>
          <a:lstStyle>
            <a:lvl1pPr marL="0" indent="0">
              <a:buNone/>
              <a:defRPr sz="2000" b="1">
                <a:solidFill>
                  <a:schemeClr val="bg2"/>
                </a:solidFill>
                <a:latin typeface="Arial" panose="020B0604020202020204" pitchFamily="34" charset="0"/>
                <a:cs typeface="Arial" panose="020B0604020202020204" pitchFamily="34" charset="0"/>
              </a:defRPr>
            </a:lvl1pPr>
          </a:lstStyle>
          <a:p>
            <a:pPr lvl="0"/>
            <a:r>
              <a:rPr lang="en-GB"/>
              <a:t>Presentation subtitle Arial Bold 20pt</a:t>
            </a:r>
          </a:p>
        </p:txBody>
      </p:sp>
      <p:sp>
        <p:nvSpPr>
          <p:cNvPr id="14" name="Title Placeholder 1">
            <a:extLst>
              <a:ext uri="{FF2B5EF4-FFF2-40B4-BE49-F238E27FC236}">
                <a16:creationId xmlns:a16="http://schemas.microsoft.com/office/drawing/2014/main" id="{630053EE-642F-C757-EEE2-2ABC36AFFE75}"/>
              </a:ext>
            </a:extLst>
          </p:cNvPr>
          <p:cNvSpPr>
            <a:spLocks noGrp="1"/>
          </p:cNvSpPr>
          <p:nvPr>
            <p:ph type="title" hasCustomPrompt="1"/>
          </p:nvPr>
        </p:nvSpPr>
        <p:spPr>
          <a:xfrm>
            <a:off x="720001" y="2132857"/>
            <a:ext cx="8119916" cy="1588813"/>
          </a:xfrm>
          <a:prstGeom prst="rect">
            <a:avLst/>
          </a:prstGeom>
        </p:spPr>
        <p:txBody>
          <a:bodyPr vert="horz" lIns="91440" tIns="45720" rIns="91440" bIns="45720" rtlCol="0" anchor="ctr">
            <a:normAutofit/>
          </a:bodyPr>
          <a:lstStyle>
            <a:lvl1pPr>
              <a:defRPr sz="3200">
                <a:solidFill>
                  <a:schemeClr val="bg2"/>
                </a:solidFill>
                <a:latin typeface="Arial" panose="020B0604020202020204" pitchFamily="34" charset="0"/>
                <a:cs typeface="Arial" panose="020B0604020202020204" pitchFamily="34" charset="0"/>
              </a:defRPr>
            </a:lvl1pPr>
          </a:lstStyle>
          <a:p>
            <a:pPr lvl="0"/>
            <a:r>
              <a:rPr lang="en-GB"/>
              <a:t>Presentation title Arial Regular </a:t>
            </a:r>
            <a:br>
              <a:rPr lang="en-GB"/>
            </a:br>
            <a:r>
              <a:rPr lang="en-GB"/>
              <a:t>32pt</a:t>
            </a:r>
            <a:br>
              <a:rPr lang="en-GB"/>
            </a:br>
            <a:endParaRPr lang="en-GB"/>
          </a:p>
        </p:txBody>
      </p:sp>
    </p:spTree>
    <p:extLst>
      <p:ext uri="{BB962C8B-B14F-4D97-AF65-F5344CB8AC3E}">
        <p14:creationId xmlns:p14="http://schemas.microsoft.com/office/powerpoint/2010/main" val="2264406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tandard copy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B7CD6C-B9BB-947B-6FC4-77E2A809E4CA}"/>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a:fillRect/>
          </a:stretch>
        </p:blipFill>
        <p:spPr bwMode="auto">
          <a:xfrm>
            <a:off x="-8699" y="1388603"/>
            <a:ext cx="8312945" cy="5473882"/>
          </a:xfrm>
          <a:prstGeom prst="rect">
            <a:avLst/>
          </a:prstGeom>
          <a:noFill/>
          <a:ln>
            <a:noFill/>
          </a:ln>
        </p:spPr>
      </p:pic>
      <p:sp>
        <p:nvSpPr>
          <p:cNvPr id="13" name="Title Placeholder 1">
            <a:extLst>
              <a:ext uri="{FF2B5EF4-FFF2-40B4-BE49-F238E27FC236}">
                <a16:creationId xmlns:a16="http://schemas.microsoft.com/office/drawing/2014/main" id="{4A371F46-4DA2-9620-A3F7-797A0B4FE781}"/>
              </a:ext>
            </a:extLst>
          </p:cNvPr>
          <p:cNvSpPr>
            <a:spLocks noGrp="1"/>
          </p:cNvSpPr>
          <p:nvPr>
            <p:ph type="title" hasCustomPrompt="1"/>
          </p:nvPr>
        </p:nvSpPr>
        <p:spPr>
          <a:xfrm>
            <a:off x="720001" y="1260000"/>
            <a:ext cx="9311999" cy="656832"/>
          </a:xfrm>
          <a:prstGeom prst="rect">
            <a:avLst/>
          </a:prstGeom>
        </p:spPr>
        <p:txBody>
          <a:bodyPr vert="horz" lIns="91440" tIns="45720" rIns="91440" bIns="45720" rtlCol="0" anchor="ctr">
            <a:normAutofit/>
          </a:bodyPr>
          <a:lstStyle>
            <a:lvl1pPr>
              <a:defRPr sz="2400" b="0">
                <a:solidFill>
                  <a:srgbClr val="5B8EDB"/>
                </a:solidFill>
                <a:latin typeface="Arial" panose="020B0604020202020204" pitchFamily="34" charset="0"/>
                <a:cs typeface="Arial" panose="020B0604020202020204" pitchFamily="34" charset="0"/>
              </a:defRPr>
            </a:lvl1pPr>
          </a:lstStyle>
          <a:p>
            <a:r>
              <a:rPr lang="en-GB"/>
              <a:t>Heading level 1 Arial Regular 24pt</a:t>
            </a:r>
            <a:endParaRPr lang="en-US"/>
          </a:p>
        </p:txBody>
      </p:sp>
      <p:pic>
        <p:nvPicPr>
          <p:cNvPr id="14" name="scie-logo.png" descr="A close up of a logo&#10;&#10;Description automatically generated">
            <a:extLst>
              <a:ext uri="{FF2B5EF4-FFF2-40B4-BE49-F238E27FC236}">
                <a16:creationId xmlns:a16="http://schemas.microsoft.com/office/drawing/2014/main" id="{43169725-7E88-C962-A4BF-20C22D94024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9120000" y="432000"/>
            <a:ext cx="2496000" cy="501968"/>
          </a:xfrm>
          <a:prstGeom prst="rect">
            <a:avLst/>
          </a:prstGeom>
        </p:spPr>
      </p:pic>
      <p:sp>
        <p:nvSpPr>
          <p:cNvPr id="2" name="Slide Number Placeholder 6">
            <a:extLst>
              <a:ext uri="{FF2B5EF4-FFF2-40B4-BE49-F238E27FC236}">
                <a16:creationId xmlns:a16="http://schemas.microsoft.com/office/drawing/2014/main" id="{9C472DDA-8B74-D22D-4A6A-AC062F9DCED7}"/>
              </a:ext>
            </a:extLst>
          </p:cNvPr>
          <p:cNvSpPr txBox="1">
            <a:spLocks/>
          </p:cNvSpPr>
          <p:nvPr userDrawn="1"/>
        </p:nvSpPr>
        <p:spPr>
          <a:xfrm>
            <a:off x="11184566" y="6356351"/>
            <a:ext cx="48005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E35BC09-3978-204A-9658-0F42CA2C42D8}" type="slidenum">
              <a:rPr lang="en-US" sz="1000" smtClean="0">
                <a:latin typeface="Arial" panose="020B0604020202020204" pitchFamily="34" charset="0"/>
                <a:cs typeface="Arial" panose="020B0604020202020204" pitchFamily="34" charset="0"/>
              </a:rPr>
              <a:pPr algn="ctr"/>
              <a:t>‹#›</a:t>
            </a:fld>
            <a:endParaRPr lang="en-US" sz="1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71DFBE9-F298-43AD-F644-E7DB4357915F}"/>
              </a:ext>
            </a:extLst>
          </p:cNvPr>
          <p:cNvSpPr>
            <a:spLocks noGrp="1"/>
          </p:cNvSpPr>
          <p:nvPr>
            <p:ph idx="1" hasCustomPrompt="1"/>
          </p:nvPr>
        </p:nvSpPr>
        <p:spPr>
          <a:xfrm>
            <a:off x="720439" y="1988840"/>
            <a:ext cx="9311999" cy="413152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0">
              <a:buClr>
                <a:srgbClr val="5B8EDB"/>
              </a:buClr>
              <a:defRPr sz="2000">
                <a:latin typeface="Arial" panose="020B0604020202020204" pitchFamily="34" charset="0"/>
                <a:cs typeface="Arial" panose="020B0604020202020204" pitchFamily="34" charset="0"/>
              </a:defRPr>
            </a:lvl2pPr>
            <a:lvl3pPr marL="914400" indent="0">
              <a:buNone/>
              <a:defRPr/>
            </a:lvl3pPr>
          </a:lstStyle>
          <a:p>
            <a:pPr lvl="0"/>
            <a:r>
              <a:rPr lang="en-GB"/>
              <a:t>Standard copy Arial Regular 20pt</a:t>
            </a:r>
          </a:p>
          <a:p>
            <a:pPr lvl="1"/>
            <a:r>
              <a:rPr lang="en-GB"/>
              <a:t>Standard bullet</a:t>
            </a:r>
          </a:p>
          <a:p>
            <a:pPr lvl="2"/>
            <a:endParaRPr lang="en-US"/>
          </a:p>
        </p:txBody>
      </p:sp>
      <p:sp>
        <p:nvSpPr>
          <p:cNvPr id="5" name="Freeform 4">
            <a:extLst>
              <a:ext uri="{FF2B5EF4-FFF2-40B4-BE49-F238E27FC236}">
                <a16:creationId xmlns:a16="http://schemas.microsoft.com/office/drawing/2014/main" id="{9B85C401-2E8A-A0B3-E643-5E669B9BB08F}"/>
              </a:ext>
            </a:extLst>
          </p:cNvPr>
          <p:cNvSpPr>
            <a:spLocks/>
          </p:cNvSpPr>
          <p:nvPr userDrawn="1"/>
        </p:nvSpPr>
        <p:spPr bwMode="auto">
          <a:xfrm>
            <a:off x="11184566" y="6304236"/>
            <a:ext cx="480053" cy="365125"/>
          </a:xfrm>
          <a:custGeom>
            <a:avLst/>
            <a:gdLst>
              <a:gd name="T0" fmla="+- 0 10739 10652"/>
              <a:gd name="T1" fmla="*/ T0 w 512"/>
              <a:gd name="T2" fmla="+- 0 515 515"/>
              <a:gd name="T3" fmla="*/ 515 h 512"/>
              <a:gd name="T4" fmla="+- 0 11076 10652"/>
              <a:gd name="T5" fmla="*/ T4 w 512"/>
              <a:gd name="T6" fmla="+- 0 515 515"/>
              <a:gd name="T7" fmla="*/ 515 h 512"/>
              <a:gd name="T8" fmla="+- 0 11110 10652"/>
              <a:gd name="T9" fmla="*/ T8 w 512"/>
              <a:gd name="T10" fmla="+- 0 522 515"/>
              <a:gd name="T11" fmla="*/ 522 h 512"/>
              <a:gd name="T12" fmla="+- 0 11138 10652"/>
              <a:gd name="T13" fmla="*/ T12 w 512"/>
              <a:gd name="T14" fmla="+- 0 541 515"/>
              <a:gd name="T15" fmla="*/ 541 h 512"/>
              <a:gd name="T16" fmla="+- 0 11157 10652"/>
              <a:gd name="T17" fmla="*/ T16 w 512"/>
              <a:gd name="T18" fmla="+- 0 568 515"/>
              <a:gd name="T19" fmla="*/ 568 h 512"/>
              <a:gd name="T20" fmla="+- 0 11164 10652"/>
              <a:gd name="T21" fmla="*/ T20 w 512"/>
              <a:gd name="T22" fmla="+- 0 602 515"/>
              <a:gd name="T23" fmla="*/ 602 h 512"/>
              <a:gd name="T24" fmla="+- 0 11164 10652"/>
              <a:gd name="T25" fmla="*/ T24 w 512"/>
              <a:gd name="T26" fmla="+- 0 940 515"/>
              <a:gd name="T27" fmla="*/ 940 h 512"/>
              <a:gd name="T28" fmla="+- 0 11157 10652"/>
              <a:gd name="T29" fmla="*/ T28 w 512"/>
              <a:gd name="T30" fmla="+- 0 974 515"/>
              <a:gd name="T31" fmla="*/ 974 h 512"/>
              <a:gd name="T32" fmla="+- 0 11138 10652"/>
              <a:gd name="T33" fmla="*/ T32 w 512"/>
              <a:gd name="T34" fmla="+- 0 1001 515"/>
              <a:gd name="T35" fmla="*/ 1001 h 512"/>
              <a:gd name="T36" fmla="+- 0 11110 10652"/>
              <a:gd name="T37" fmla="*/ T36 w 512"/>
              <a:gd name="T38" fmla="+- 0 1020 515"/>
              <a:gd name="T39" fmla="*/ 1020 h 512"/>
              <a:gd name="T40" fmla="+- 0 11076 10652"/>
              <a:gd name="T41" fmla="*/ T40 w 512"/>
              <a:gd name="T42" fmla="+- 0 1027 515"/>
              <a:gd name="T43" fmla="*/ 1027 h 512"/>
              <a:gd name="T44" fmla="+- 0 10652 10652"/>
              <a:gd name="T45" fmla="*/ T44 w 512"/>
              <a:gd name="T46" fmla="+- 0 1027 515"/>
              <a:gd name="T47" fmla="*/ 1027 h 512"/>
              <a:gd name="T48" fmla="+- 0 10652 10652"/>
              <a:gd name="T49" fmla="*/ T48 w 512"/>
              <a:gd name="T50" fmla="+- 0 602 515"/>
              <a:gd name="T51" fmla="*/ 602 h 512"/>
              <a:gd name="T52" fmla="+- 0 10659 10652"/>
              <a:gd name="T53" fmla="*/ T52 w 512"/>
              <a:gd name="T54" fmla="+- 0 568 515"/>
              <a:gd name="T55" fmla="*/ 568 h 512"/>
              <a:gd name="T56" fmla="+- 0 10677 10652"/>
              <a:gd name="T57" fmla="*/ T56 w 512"/>
              <a:gd name="T58" fmla="+- 0 541 515"/>
              <a:gd name="T59" fmla="*/ 541 h 512"/>
              <a:gd name="T60" fmla="+- 0 10705 10652"/>
              <a:gd name="T61" fmla="*/ T60 w 512"/>
              <a:gd name="T62" fmla="+- 0 522 515"/>
              <a:gd name="T63" fmla="*/ 522 h 512"/>
              <a:gd name="T64" fmla="+- 0 10739 10652"/>
              <a:gd name="T65" fmla="*/ T64 w 512"/>
              <a:gd name="T66" fmla="+- 0 515 515"/>
              <a:gd name="T67" fmla="*/ 51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2" h="512">
                <a:moveTo>
                  <a:pt x="87" y="0"/>
                </a:moveTo>
                <a:lnTo>
                  <a:pt x="424" y="0"/>
                </a:lnTo>
                <a:lnTo>
                  <a:pt x="458" y="7"/>
                </a:lnTo>
                <a:lnTo>
                  <a:pt x="486" y="26"/>
                </a:lnTo>
                <a:lnTo>
                  <a:pt x="505" y="53"/>
                </a:lnTo>
                <a:lnTo>
                  <a:pt x="512" y="87"/>
                </a:lnTo>
                <a:lnTo>
                  <a:pt x="512" y="425"/>
                </a:lnTo>
                <a:lnTo>
                  <a:pt x="505" y="459"/>
                </a:lnTo>
                <a:lnTo>
                  <a:pt x="486" y="486"/>
                </a:lnTo>
                <a:lnTo>
                  <a:pt x="458" y="505"/>
                </a:lnTo>
                <a:lnTo>
                  <a:pt x="424" y="512"/>
                </a:lnTo>
                <a:lnTo>
                  <a:pt x="0" y="512"/>
                </a:lnTo>
                <a:lnTo>
                  <a:pt x="0" y="87"/>
                </a:lnTo>
                <a:lnTo>
                  <a:pt x="7" y="53"/>
                </a:lnTo>
                <a:lnTo>
                  <a:pt x="25" y="26"/>
                </a:lnTo>
                <a:lnTo>
                  <a:pt x="53" y="7"/>
                </a:lnTo>
                <a:lnTo>
                  <a:pt x="87" y="0"/>
                </a:lnTo>
                <a:close/>
              </a:path>
            </a:pathLst>
          </a:custGeom>
          <a:noFill/>
          <a:ln w="6350">
            <a:solidFill>
              <a:srgbClr val="548BC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1089765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 slide">
    <p:bg>
      <p:bgPr>
        <a:solidFill>
          <a:srgbClr val="5B8EDB"/>
        </a:solid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1C86920E-509D-9095-5E1D-0F27769AA59A}"/>
              </a:ext>
            </a:extLst>
          </p:cNvPr>
          <p:cNvPicPr>
            <a:picLocks noChangeAspect="1"/>
          </p:cNvPicPr>
          <p:nvPr userDrawn="1"/>
        </p:nvPicPr>
        <p:blipFill>
          <a:blip r:embed="rId2">
            <a:alphaModFix amt="34000"/>
            <a:extLst>
              <a:ext uri="{28A0092B-C50C-407E-A947-70E740481C1C}">
                <a14:useLocalDpi xmlns:a14="http://schemas.microsoft.com/office/drawing/2010/main" val="0"/>
              </a:ext>
            </a:extLst>
          </a:blip>
          <a:srcRect/>
          <a:stretch>
            <a:fillRect/>
          </a:stretch>
        </p:blipFill>
        <p:spPr bwMode="auto">
          <a:xfrm>
            <a:off x="-8699" y="1388603"/>
            <a:ext cx="8312945" cy="5473882"/>
          </a:xfrm>
          <a:prstGeom prst="rect">
            <a:avLst/>
          </a:prstGeom>
          <a:noFill/>
          <a:ln>
            <a:noFill/>
          </a:ln>
        </p:spPr>
      </p:pic>
      <p:pic>
        <p:nvPicPr>
          <p:cNvPr id="3" name="Picture 2" descr="Graphical user interface, text, application&#10;&#10;Description automatically generated">
            <a:extLst>
              <a:ext uri="{FF2B5EF4-FFF2-40B4-BE49-F238E27FC236}">
                <a16:creationId xmlns:a16="http://schemas.microsoft.com/office/drawing/2014/main" id="{1238C1B1-A988-96DF-1FE0-CA5B9FABF2B3}"/>
              </a:ext>
            </a:extLst>
          </p:cNvPr>
          <p:cNvPicPr>
            <a:picLocks noChangeAspect="1"/>
          </p:cNvPicPr>
          <p:nvPr userDrawn="1"/>
        </p:nvPicPr>
        <p:blipFill>
          <a:blip r:embed="rId3"/>
          <a:stretch>
            <a:fillRect/>
          </a:stretch>
        </p:blipFill>
        <p:spPr>
          <a:xfrm>
            <a:off x="8304246" y="432000"/>
            <a:ext cx="3358727" cy="668134"/>
          </a:xfrm>
          <a:prstGeom prst="rect">
            <a:avLst/>
          </a:prstGeom>
        </p:spPr>
      </p:pic>
      <p:sp>
        <p:nvSpPr>
          <p:cNvPr id="4" name="Title Placeholder 1">
            <a:extLst>
              <a:ext uri="{FF2B5EF4-FFF2-40B4-BE49-F238E27FC236}">
                <a16:creationId xmlns:a16="http://schemas.microsoft.com/office/drawing/2014/main" id="{53A5375D-7438-3060-961D-863309B38418}"/>
              </a:ext>
            </a:extLst>
          </p:cNvPr>
          <p:cNvSpPr>
            <a:spLocks noGrp="1"/>
          </p:cNvSpPr>
          <p:nvPr>
            <p:ph type="title" hasCustomPrompt="1"/>
          </p:nvPr>
        </p:nvSpPr>
        <p:spPr>
          <a:xfrm>
            <a:off x="720001" y="1628800"/>
            <a:ext cx="10942972" cy="4095176"/>
          </a:xfrm>
          <a:prstGeom prst="rect">
            <a:avLst/>
          </a:prstGeom>
        </p:spPr>
        <p:txBody>
          <a:bodyPr vert="horz" lIns="91440" tIns="45720" rIns="91440" bIns="45720" rtlCol="0" anchor="ctr">
            <a:normAutofit/>
          </a:bodyPr>
          <a:lstStyle>
            <a:lvl1pPr algn="ctr">
              <a:defRPr sz="3200" i="1">
                <a:solidFill>
                  <a:schemeClr val="bg2"/>
                </a:solidFill>
                <a:latin typeface="Arial" panose="020B0604020202020204" pitchFamily="34" charset="0"/>
                <a:cs typeface="Arial" panose="020B0604020202020204" pitchFamily="34" charset="0"/>
              </a:defRPr>
            </a:lvl1pPr>
          </a:lstStyle>
          <a:p>
            <a:pPr lvl="0"/>
            <a:r>
              <a:rPr lang="en-GB"/>
              <a:t>Thanks for coming</a:t>
            </a:r>
          </a:p>
        </p:txBody>
      </p:sp>
      <p:pic>
        <p:nvPicPr>
          <p:cNvPr id="8" name="Picture 7" descr="A picture containing text, clipart&#10;&#10;Description automatically generated">
            <a:extLst>
              <a:ext uri="{FF2B5EF4-FFF2-40B4-BE49-F238E27FC236}">
                <a16:creationId xmlns:a16="http://schemas.microsoft.com/office/drawing/2014/main" id="{3E13AEBC-1934-AF0F-005C-BED19DEEFB39}"/>
              </a:ext>
            </a:extLst>
          </p:cNvPr>
          <p:cNvPicPr>
            <a:picLocks noChangeAspect="1"/>
          </p:cNvPicPr>
          <p:nvPr userDrawn="1"/>
        </p:nvPicPr>
        <p:blipFill>
          <a:blip r:embed="rId4"/>
          <a:stretch>
            <a:fillRect/>
          </a:stretch>
        </p:blipFill>
        <p:spPr>
          <a:xfrm>
            <a:off x="7824192" y="5958000"/>
            <a:ext cx="467360" cy="32512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8E5C5171-B26F-1BCB-3549-95DD155F5AF7}"/>
              </a:ext>
            </a:extLst>
          </p:cNvPr>
          <p:cNvPicPr>
            <a:picLocks noChangeAspect="1"/>
          </p:cNvPicPr>
          <p:nvPr userDrawn="1"/>
        </p:nvPicPr>
        <p:blipFill>
          <a:blip r:embed="rId5"/>
          <a:stretch>
            <a:fillRect/>
          </a:stretch>
        </p:blipFill>
        <p:spPr>
          <a:xfrm>
            <a:off x="9840416" y="6012000"/>
            <a:ext cx="1440160" cy="240972"/>
          </a:xfrm>
          <a:prstGeom prst="rect">
            <a:avLst/>
          </a:prstGeom>
        </p:spPr>
      </p:pic>
      <p:pic>
        <p:nvPicPr>
          <p:cNvPr id="14" name="Picture 13" descr="Logo&#10;&#10;Description automatically generated">
            <a:extLst>
              <a:ext uri="{FF2B5EF4-FFF2-40B4-BE49-F238E27FC236}">
                <a16:creationId xmlns:a16="http://schemas.microsoft.com/office/drawing/2014/main" id="{1FB616EE-667B-B095-3D72-05A5B4D65F1B}"/>
              </a:ext>
            </a:extLst>
          </p:cNvPr>
          <p:cNvPicPr>
            <a:picLocks noChangeAspect="1"/>
          </p:cNvPicPr>
          <p:nvPr userDrawn="1"/>
        </p:nvPicPr>
        <p:blipFill>
          <a:blip r:embed="rId6"/>
          <a:stretch>
            <a:fillRect/>
          </a:stretch>
        </p:blipFill>
        <p:spPr>
          <a:xfrm>
            <a:off x="9028277" y="5868000"/>
            <a:ext cx="716128" cy="537096"/>
          </a:xfrm>
          <a:prstGeom prst="rect">
            <a:avLst/>
          </a:prstGeom>
        </p:spPr>
      </p:pic>
      <p:pic>
        <p:nvPicPr>
          <p:cNvPr id="18" name="Picture 17" descr="Icon&#10;&#10;Description automatically generated">
            <a:extLst>
              <a:ext uri="{FF2B5EF4-FFF2-40B4-BE49-F238E27FC236}">
                <a16:creationId xmlns:a16="http://schemas.microsoft.com/office/drawing/2014/main" id="{9C1F31C3-7DF2-CFA0-89FD-71266D0A6E3D}"/>
              </a:ext>
            </a:extLst>
          </p:cNvPr>
          <p:cNvPicPr>
            <a:picLocks noChangeAspect="1"/>
          </p:cNvPicPr>
          <p:nvPr userDrawn="1"/>
        </p:nvPicPr>
        <p:blipFill>
          <a:blip r:embed="rId7"/>
          <a:stretch>
            <a:fillRect/>
          </a:stretch>
        </p:blipFill>
        <p:spPr>
          <a:xfrm>
            <a:off x="8471990" y="5940001"/>
            <a:ext cx="486097" cy="364573"/>
          </a:xfrm>
          <a:prstGeom prst="rect">
            <a:avLst/>
          </a:prstGeom>
        </p:spPr>
      </p:pic>
      <p:sp>
        <p:nvSpPr>
          <p:cNvPr id="19" name="TextBox 18">
            <a:extLst>
              <a:ext uri="{FF2B5EF4-FFF2-40B4-BE49-F238E27FC236}">
                <a16:creationId xmlns:a16="http://schemas.microsoft.com/office/drawing/2014/main" id="{E70EBE48-5E35-534A-4089-535B21258024}"/>
              </a:ext>
            </a:extLst>
          </p:cNvPr>
          <p:cNvSpPr txBox="1"/>
          <p:nvPr userDrawn="1"/>
        </p:nvSpPr>
        <p:spPr>
          <a:xfrm>
            <a:off x="720000" y="5922232"/>
            <a:ext cx="5280587" cy="400110"/>
          </a:xfrm>
          <a:prstGeom prst="rect">
            <a:avLst/>
          </a:prstGeom>
          <a:noFill/>
        </p:spPr>
        <p:txBody>
          <a:bodyPr wrap="square" rtlCol="0">
            <a:spAutoFit/>
          </a:bodyPr>
          <a:lstStyle/>
          <a:p>
            <a:r>
              <a:rPr lang="en-US" sz="2000" b="1" err="1">
                <a:solidFill>
                  <a:schemeClr val="bg1"/>
                </a:solidFill>
                <a:latin typeface="Arial" panose="020B0604020202020204" pitchFamily="34" charset="0"/>
                <a:cs typeface="Arial" panose="020B0604020202020204" pitchFamily="34" charset="0"/>
              </a:rPr>
              <a:t>www.scie.org.uk</a:t>
            </a:r>
            <a:endParaRPr lang="en-US" sz="2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096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solidFill>
                <a:schemeClr val="tx1"/>
              </a:solidFill>
            </a:endParaRPr>
          </a:p>
        </p:txBody>
      </p:sp>
    </p:spTree>
    <p:extLst>
      <p:ext uri="{BB962C8B-B14F-4D97-AF65-F5344CB8AC3E}">
        <p14:creationId xmlns:p14="http://schemas.microsoft.com/office/powerpoint/2010/main" val="1759982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20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614285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842411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spTree>
    <p:extLst>
      <p:ext uri="{BB962C8B-B14F-4D97-AF65-F5344CB8AC3E}">
        <p14:creationId xmlns:p14="http://schemas.microsoft.com/office/powerpoint/2010/main" val="1471901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spTree>
    <p:extLst>
      <p:ext uri="{BB962C8B-B14F-4D97-AF65-F5344CB8AC3E}">
        <p14:creationId xmlns:p14="http://schemas.microsoft.com/office/powerpoint/2010/main" val="2111574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spTree>
    <p:extLst>
      <p:ext uri="{BB962C8B-B14F-4D97-AF65-F5344CB8AC3E}">
        <p14:creationId xmlns:p14="http://schemas.microsoft.com/office/powerpoint/2010/main" val="3534820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93546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202822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076381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a:t>Section heading</a:t>
            </a:r>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Tree>
    <p:extLst>
      <p:ext uri="{BB962C8B-B14F-4D97-AF65-F5344CB8AC3E}">
        <p14:creationId xmlns:p14="http://schemas.microsoft.com/office/powerpoint/2010/main" val="3212261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solidFill>
                <a:schemeClr val="tx1"/>
              </a:solidFill>
            </a:endParaRPr>
          </a:p>
        </p:txBody>
      </p:sp>
    </p:spTree>
    <p:extLst>
      <p:ext uri="{BB962C8B-B14F-4D97-AF65-F5344CB8AC3E}">
        <p14:creationId xmlns:p14="http://schemas.microsoft.com/office/powerpoint/2010/main" val="215523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584483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847136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816864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798321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280261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67837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56353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a:t>Section heading</a:t>
            </a:r>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Tree>
    <p:extLst>
      <p:ext uri="{BB962C8B-B14F-4D97-AF65-F5344CB8AC3E}">
        <p14:creationId xmlns:p14="http://schemas.microsoft.com/office/powerpoint/2010/main" val="1967786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352826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865072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3" name="Picture 5">
            <a:extLst>
              <a:ext uri="{FF2B5EF4-FFF2-40B4-BE49-F238E27FC236}">
                <a16:creationId xmlns:a16="http://schemas.microsoft.com/office/drawing/2014/main" id="{B7D6D622-D4C9-4D81-8088-68670676C705}"/>
              </a:ext>
            </a:extLst>
          </p:cNvPr>
          <p:cNvPicPr>
            <a:picLocks noChangeAspect="1"/>
          </p:cNvPicPr>
          <p:nvPr/>
        </p:nvPicPr>
        <p:blipFill>
          <a:blip r:embed="rId2"/>
          <a:stretch>
            <a:fillRect/>
          </a:stretch>
        </p:blipFill>
        <p:spPr>
          <a:xfrm>
            <a:off x="522515" y="362504"/>
            <a:ext cx="1432873" cy="1197553"/>
          </a:xfrm>
          <a:prstGeom prst="rect">
            <a:avLst/>
          </a:prstGeom>
          <a:noFill/>
          <a:ln cap="flat">
            <a:noFill/>
          </a:ln>
        </p:spPr>
      </p:pic>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3"/>
          <a:stretch>
            <a:fillRect/>
          </a:stretch>
        </p:blipFill>
        <p:spPr>
          <a:xfrm>
            <a:off x="7784154" y="1258064"/>
            <a:ext cx="495300" cy="247650"/>
          </a:xfrm>
          <a:prstGeom prst="rect">
            <a:avLst/>
          </a:prstGeom>
        </p:spPr>
      </p:pic>
      <p:sp>
        <p:nvSpPr>
          <p:cNvPr id="8" name="Footer Placeholder 1">
            <a:extLst>
              <a:ext uri="{FF2B5EF4-FFF2-40B4-BE49-F238E27FC236}">
                <a16:creationId xmlns:a16="http://schemas.microsoft.com/office/drawing/2014/main" id="{02463EA7-3DCD-46CC-BCD6-3E8540997FBE}"/>
              </a:ext>
            </a:extLst>
          </p:cNvPr>
          <p:cNvSpPr txBox="1">
            <a:spLocks noGrp="1"/>
          </p:cNvSpPr>
          <p:nvPr>
            <p:ph type="ftr" sz="quarter" idx="9"/>
          </p:nvPr>
        </p:nvSpPr>
        <p:spPr>
          <a:xfrm>
            <a:off x="5340096" y="6425108"/>
            <a:ext cx="5484918" cy="365129"/>
          </a:xfrm>
          <a:prstGeom prst="rect">
            <a:avLst/>
          </a:prstGeom>
        </p:spPr>
        <p:txBody>
          <a:bodyPr/>
          <a:lstStyle>
            <a:lvl1pPr algn="r">
              <a:defRPr/>
            </a:lvl1pPr>
          </a:lstStyle>
          <a:p>
            <a:pPr lvl="0"/>
            <a:endParaRPr lang="en-GB"/>
          </a:p>
        </p:txBody>
      </p:sp>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2656328701"/>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DHSC heading &amp; text">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42220B4-8533-4BB1-80BA-E1339D715FE9}"/>
              </a:ext>
            </a:extLst>
          </p:cNvPr>
          <p:cNvSpPr txBox="1">
            <a:spLocks noGrp="1"/>
          </p:cNvSpPr>
          <p:nvPr>
            <p:ph type="ftr" sz="quarter" idx="9"/>
          </p:nvPr>
        </p:nvSpPr>
        <p:spPr>
          <a:xfrm>
            <a:off x="5340096" y="6356351"/>
            <a:ext cx="5484918" cy="365129"/>
          </a:xfrm>
          <a:prstGeom prst="rect">
            <a:avLst/>
          </a:prstGeom>
        </p:spPr>
        <p:txBody>
          <a:bodyPr/>
          <a:lstStyle>
            <a:lvl1pPr algn="r">
              <a:defRPr/>
            </a:lvl1pPr>
          </a:lstStyle>
          <a:p>
            <a:pPr lvl="0"/>
            <a:endParaRPr lang="en-GB"/>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a:p>
        </p:txBody>
      </p:sp>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a:t>Click to edit Master text styles</a:t>
            </a:r>
          </a:p>
        </p:txBody>
      </p:sp>
      <p:grpSp>
        <p:nvGrpSpPr>
          <p:cNvPr id="6" name="Group 7">
            <a:extLst>
              <a:ext uri="{FF2B5EF4-FFF2-40B4-BE49-F238E27FC236}">
                <a16:creationId xmlns:a16="http://schemas.microsoft.com/office/drawing/2014/main" id="{850A890B-1EF9-4A39-A8E9-98EC6C1E3FC6}"/>
              </a:ext>
            </a:extLst>
          </p:cNvPr>
          <p:cNvGrpSpPr/>
          <p:nvPr userDrawn="1"/>
        </p:nvGrpSpPr>
        <p:grpSpPr>
          <a:xfrm>
            <a:off x="0" y="6186162"/>
            <a:ext cx="12191996" cy="671837"/>
            <a:chOff x="0" y="6186162"/>
            <a:chExt cx="12191996" cy="671837"/>
          </a:xfrm>
        </p:grpSpPr>
        <p:pic>
          <p:nvPicPr>
            <p:cNvPr id="7" name="Picture 8">
              <a:extLst>
                <a:ext uri="{FF2B5EF4-FFF2-40B4-BE49-F238E27FC236}">
                  <a16:creationId xmlns:a16="http://schemas.microsoft.com/office/drawing/2014/main" id="{EE9C6A64-468C-4C85-A1FD-A80B259BB940}"/>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pic>
          <p:nvPicPr>
            <p:cNvPr id="8" name="Picture 9">
              <a:extLst>
                <a:ext uri="{FF2B5EF4-FFF2-40B4-BE49-F238E27FC236}">
                  <a16:creationId xmlns:a16="http://schemas.microsoft.com/office/drawing/2014/main" id="{DAD9B60E-63FB-4273-B7F3-D28AE80994CC}"/>
                </a:ext>
              </a:extLst>
            </p:cNvPr>
            <p:cNvPicPr>
              <a:picLocks noChangeAspect="1"/>
            </p:cNvPicPr>
            <p:nvPr/>
          </p:nvPicPr>
          <p:blipFill>
            <a:blip r:embed="rId3"/>
            <a:stretch>
              <a:fillRect/>
            </a:stretch>
          </p:blipFill>
          <p:spPr>
            <a:xfrm>
              <a:off x="471053" y="6366784"/>
              <a:ext cx="4084323" cy="332658"/>
            </a:xfrm>
            <a:prstGeom prst="rect">
              <a:avLst/>
            </a:prstGeom>
            <a:noFill/>
            <a:ln cap="flat">
              <a:noFill/>
            </a:ln>
          </p:spPr>
        </p:pic>
      </p:grpSp>
    </p:spTree>
    <p:extLst>
      <p:ext uri="{BB962C8B-B14F-4D97-AF65-F5344CB8AC3E}">
        <p14:creationId xmlns:p14="http://schemas.microsoft.com/office/powerpoint/2010/main" val="1791309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Section break">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7"/>
            <a:ext cx="11005453" cy="578031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sp>
        <p:nvSpPr>
          <p:cNvPr id="5" name="Footer Placeholder 1">
            <a:extLst>
              <a:ext uri="{FF2B5EF4-FFF2-40B4-BE49-F238E27FC236}">
                <a16:creationId xmlns:a16="http://schemas.microsoft.com/office/drawing/2014/main" id="{B2742F34-E012-46D2-9333-8FE327E6C206}"/>
              </a:ext>
            </a:extLst>
          </p:cNvPr>
          <p:cNvSpPr txBox="1">
            <a:spLocks noGrp="1"/>
          </p:cNvSpPr>
          <p:nvPr>
            <p:ph type="ftr" sz="quarter" idx="9"/>
          </p:nvPr>
        </p:nvSpPr>
        <p:spPr>
          <a:xfrm>
            <a:off x="5340096" y="6425108"/>
            <a:ext cx="5484918" cy="365129"/>
          </a:xfrm>
          <a:prstGeom prst="rect">
            <a:avLst/>
          </a:prstGeom>
        </p:spPr>
        <p:txBody>
          <a:bodyPr/>
          <a:lstStyle>
            <a:lvl1pPr algn="r">
              <a:defRPr/>
            </a:lvl1pPr>
          </a:lstStyle>
          <a:p>
            <a:pPr lvl="0"/>
            <a:endParaRPr lang="en-GB"/>
          </a:p>
        </p:txBody>
      </p:sp>
      <p:sp>
        <p:nvSpPr>
          <p:cNvPr id="6" name="Slide Number Placeholder 2">
            <a:extLst>
              <a:ext uri="{FF2B5EF4-FFF2-40B4-BE49-F238E27FC236}">
                <a16:creationId xmlns:a16="http://schemas.microsoft.com/office/drawing/2014/main" id="{70B94536-D4A8-40D0-B90D-AAC0226F642A}"/>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4189790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HSC large text ">
    <p:spTree>
      <p:nvGrpSpPr>
        <p:cNvPr id="1" name=""/>
        <p:cNvGrpSpPr/>
        <p:nvPr/>
      </p:nvGrpSpPr>
      <p:grpSpPr>
        <a:xfrm>
          <a:off x="0" y="0"/>
          <a:ext cx="0" cy="0"/>
          <a:chOff x="0" y="0"/>
          <a:chExt cx="0" cy="0"/>
        </a:xfrm>
      </p:grpSpPr>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340096" y="6356351"/>
            <a:ext cx="5484918" cy="365129"/>
          </a:xfrm>
          <a:prstGeom prst="rect">
            <a:avLst/>
          </a:prstGeom>
        </p:spPr>
        <p:txBody>
          <a:bodyPr/>
          <a:lstStyle>
            <a:lvl1pPr algn="r">
              <a:defRPr/>
            </a:lvl1pPr>
          </a:lstStyle>
          <a:p>
            <a:pPr lvl="0"/>
            <a:endParaRPr lang="en-GB"/>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pic>
        <p:nvPicPr>
          <p:cNvPr id="8" name="Picture 9">
            <a:extLst>
              <a:ext uri="{FF2B5EF4-FFF2-40B4-BE49-F238E27FC236}">
                <a16:creationId xmlns:a16="http://schemas.microsoft.com/office/drawing/2014/main" id="{757299A4-B185-4363-A346-5E011056DFBB}"/>
              </a:ext>
            </a:extLst>
          </p:cNvPr>
          <p:cNvPicPr>
            <a:picLocks noChangeAspect="1"/>
          </p:cNvPicPr>
          <p:nvPr/>
        </p:nvPicPr>
        <p:blipFill>
          <a:blip r:embed="rId3"/>
          <a:stretch>
            <a:fillRect/>
          </a:stretch>
        </p:blipFill>
        <p:spPr>
          <a:xfrm>
            <a:off x="471053" y="6366784"/>
            <a:ext cx="4084323" cy="332658"/>
          </a:xfrm>
          <a:prstGeom prst="rect">
            <a:avLst/>
          </a:prstGeom>
          <a:noFill/>
          <a:ln cap="flat">
            <a:noFill/>
          </a:ln>
        </p:spPr>
      </p:pic>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Tree>
    <p:extLst>
      <p:ext uri="{BB962C8B-B14F-4D97-AF65-F5344CB8AC3E}">
        <p14:creationId xmlns:p14="http://schemas.microsoft.com/office/powerpoint/2010/main" val="3713649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3" name="Picture 5">
            <a:extLst>
              <a:ext uri="{FF2B5EF4-FFF2-40B4-BE49-F238E27FC236}">
                <a16:creationId xmlns:a16="http://schemas.microsoft.com/office/drawing/2014/main" id="{15063CC6-7758-4AF4-88D1-2D485B8C3947}"/>
              </a:ext>
            </a:extLst>
          </p:cNvPr>
          <p:cNvPicPr>
            <a:picLocks noChangeAspect="1"/>
          </p:cNvPicPr>
          <p:nvPr/>
        </p:nvPicPr>
        <p:blipFill>
          <a:blip r:embed="rId2"/>
          <a:stretch>
            <a:fillRect/>
          </a:stretch>
        </p:blipFill>
        <p:spPr>
          <a:xfrm>
            <a:off x="522515" y="362504"/>
            <a:ext cx="1432873" cy="1197553"/>
          </a:xfrm>
          <a:prstGeom prst="rect">
            <a:avLst/>
          </a:prstGeom>
          <a:noFill/>
          <a:ln cap="flat">
            <a:noFill/>
          </a:ln>
        </p:spPr>
      </p:pic>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386369454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053" y="2204864"/>
            <a:ext cx="4631894" cy="1971019"/>
          </a:xfrm>
          <a:prstGeom prst="rect">
            <a:avLst/>
          </a:prstGeom>
        </p:spPr>
      </p:pic>
    </p:spTree>
    <p:extLst>
      <p:ext uri="{BB962C8B-B14F-4D97-AF65-F5344CB8AC3E}">
        <p14:creationId xmlns:p14="http://schemas.microsoft.com/office/powerpoint/2010/main" val="2670755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80729"/>
            <a:ext cx="10363200" cy="1470025"/>
          </a:xfrm>
        </p:spPr>
        <p:txBody>
          <a:bodyPr>
            <a:normAutofit/>
          </a:bodyPr>
          <a:lstStyle>
            <a:lvl1pPr>
              <a:defRPr sz="24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914400" y="2708920"/>
            <a:ext cx="10363200" cy="1752600"/>
          </a:xfrm>
        </p:spPr>
        <p:txBody>
          <a:bodyPr>
            <a:normAutofit/>
          </a:bodyPr>
          <a:lstStyle>
            <a:lvl1pPr marL="0" indent="0" algn="ctr">
              <a:buNone/>
              <a:defRPr sz="1600">
                <a:solidFill>
                  <a:srgbClr val="3C3C3B"/>
                </a:solidFill>
                <a:latin typeface="Arial" panose="020B0604020202020204" pitchFamily="34" charset="0"/>
                <a:cs typeface="Arial" panose="020B0604020202020204" pitchFamily="34" charset="0"/>
              </a:defRPr>
            </a:lvl1pPr>
            <a:lvl2pPr marL="144661" indent="0" algn="ctr">
              <a:buNone/>
              <a:defRPr>
                <a:solidFill>
                  <a:schemeClr val="tx1">
                    <a:tint val="75000"/>
                  </a:schemeClr>
                </a:solidFill>
              </a:defRPr>
            </a:lvl2pPr>
            <a:lvl3pPr marL="289322" indent="0" algn="ctr">
              <a:buNone/>
              <a:defRPr>
                <a:solidFill>
                  <a:schemeClr val="tx1">
                    <a:tint val="75000"/>
                  </a:schemeClr>
                </a:solidFill>
              </a:defRPr>
            </a:lvl3pPr>
            <a:lvl4pPr marL="433983" indent="0" algn="ctr">
              <a:buNone/>
              <a:defRPr>
                <a:solidFill>
                  <a:schemeClr val="tx1">
                    <a:tint val="75000"/>
                  </a:schemeClr>
                </a:solidFill>
              </a:defRPr>
            </a:lvl4pPr>
            <a:lvl5pPr marL="578644" indent="0" algn="ctr">
              <a:buNone/>
              <a:defRPr>
                <a:solidFill>
                  <a:schemeClr val="tx1">
                    <a:tint val="75000"/>
                  </a:schemeClr>
                </a:solidFill>
              </a:defRPr>
            </a:lvl5pPr>
            <a:lvl6pPr marL="723305" indent="0" algn="ctr">
              <a:buNone/>
              <a:defRPr>
                <a:solidFill>
                  <a:schemeClr val="tx1">
                    <a:tint val="75000"/>
                  </a:schemeClr>
                </a:solidFill>
              </a:defRPr>
            </a:lvl6pPr>
            <a:lvl7pPr marL="867966" indent="0" algn="ctr">
              <a:buNone/>
              <a:defRPr>
                <a:solidFill>
                  <a:schemeClr val="tx1">
                    <a:tint val="75000"/>
                  </a:schemeClr>
                </a:solidFill>
              </a:defRPr>
            </a:lvl7pPr>
            <a:lvl8pPr marL="1012627" indent="0" algn="ctr">
              <a:buNone/>
              <a:defRPr>
                <a:solidFill>
                  <a:schemeClr val="tx1">
                    <a:tint val="75000"/>
                  </a:schemeClr>
                </a:solidFill>
              </a:defRPr>
            </a:lvl8pPr>
            <a:lvl9pPr marL="1157288"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4" y="5733264"/>
            <a:ext cx="2022980" cy="864087"/>
          </a:xfrm>
          <a:prstGeom prst="rect">
            <a:avLst/>
          </a:prstGeom>
        </p:spPr>
      </p:pic>
    </p:spTree>
    <p:extLst>
      <p:ext uri="{BB962C8B-B14F-4D97-AF65-F5344CB8AC3E}">
        <p14:creationId xmlns:p14="http://schemas.microsoft.com/office/powerpoint/2010/main" val="24404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600207"/>
            <a:ext cx="10972800" cy="3989034"/>
          </a:xfrm>
        </p:spPr>
        <p:txBody>
          <a:bodyPr/>
          <a:lstStyle>
            <a:lvl1pPr>
              <a:defRPr sz="1600">
                <a:solidFill>
                  <a:schemeClr val="tx2"/>
                </a:solidFill>
                <a:latin typeface="Arial" panose="020B0604020202020204" pitchFamily="34" charset="0"/>
                <a:cs typeface="Arial" panose="020B0604020202020204" pitchFamily="34" charset="0"/>
              </a:defRPr>
            </a:lvl1pPr>
            <a:lvl2pPr>
              <a:defRPr sz="1600">
                <a:solidFill>
                  <a:srgbClr val="3C3C3B"/>
                </a:solidFill>
                <a:latin typeface="Arial" panose="020B0604020202020204" pitchFamily="34" charset="0"/>
                <a:cs typeface="Arial" panose="020B0604020202020204" pitchFamily="34" charset="0"/>
              </a:defRPr>
            </a:lvl2pPr>
            <a:lvl3pPr>
              <a:defRPr sz="1600">
                <a:solidFill>
                  <a:srgbClr val="3C3C3B"/>
                </a:solidFill>
                <a:latin typeface="Arial" panose="020B0604020202020204" pitchFamily="34" charset="0"/>
                <a:cs typeface="Arial" panose="020B0604020202020204" pitchFamily="34" charset="0"/>
              </a:defRPr>
            </a:lvl3pPr>
            <a:lvl4pPr>
              <a:defRPr sz="1600">
                <a:solidFill>
                  <a:srgbClr val="3C3C3B"/>
                </a:solidFill>
                <a:latin typeface="Arial" panose="020B0604020202020204" pitchFamily="34" charset="0"/>
                <a:cs typeface="Arial" panose="020B0604020202020204" pitchFamily="34" charset="0"/>
              </a:defRPr>
            </a:lvl4pPr>
            <a:lvl5pPr>
              <a:defRPr sz="1600">
                <a:solidFill>
                  <a:srgbClr val="3C3C3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5733264"/>
            <a:ext cx="2022980" cy="864087"/>
          </a:xfrm>
          <a:prstGeom prst="rect">
            <a:avLst/>
          </a:prstGeom>
        </p:spPr>
      </p:pic>
    </p:spTree>
    <p:extLst>
      <p:ext uri="{BB962C8B-B14F-4D97-AF65-F5344CB8AC3E}">
        <p14:creationId xmlns:p14="http://schemas.microsoft.com/office/powerpoint/2010/main" val="87916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solidFill>
                <a:schemeClr val="tx1"/>
              </a:solidFill>
            </a:endParaRPr>
          </a:p>
        </p:txBody>
      </p:sp>
    </p:spTree>
    <p:extLst>
      <p:ext uri="{BB962C8B-B14F-4D97-AF65-F5344CB8AC3E}">
        <p14:creationId xmlns:p14="http://schemas.microsoft.com/office/powerpoint/2010/main" val="1170397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b="1">
                <a:solidFill>
                  <a:srgbClr val="06476D"/>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1600" b="1">
                <a:solidFill>
                  <a:srgbClr val="06476D"/>
                </a:solidFill>
                <a:latin typeface="Arial" panose="020B0604020202020204" pitchFamily="34" charset="0"/>
                <a:cs typeface="Arial" panose="020B0604020202020204" pitchFamily="34" charset="0"/>
              </a:defRPr>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en-US"/>
              <a:t>Click to edit Master text styles</a:t>
            </a:r>
          </a:p>
        </p:txBody>
      </p:sp>
      <p:sp>
        <p:nvSpPr>
          <p:cNvPr id="4" name="Content Placeholder 3"/>
          <p:cNvSpPr>
            <a:spLocks noGrp="1"/>
          </p:cNvSpPr>
          <p:nvPr>
            <p:ph sz="half" idx="2"/>
          </p:nvPr>
        </p:nvSpPr>
        <p:spPr>
          <a:xfrm>
            <a:off x="609600" y="2174875"/>
            <a:ext cx="5386917" cy="3297740"/>
          </a:xfrm>
        </p:spPr>
        <p:txBody>
          <a:bodyPr>
            <a:normAutofit/>
          </a:bodyPr>
          <a:lstStyle>
            <a:lvl1pPr>
              <a:defRPr sz="1600">
                <a:solidFill>
                  <a:srgbClr val="3C3C3B"/>
                </a:solidFill>
                <a:latin typeface="Arial" panose="020B0604020202020204" pitchFamily="34" charset="0"/>
                <a:cs typeface="Arial" panose="020B0604020202020204" pitchFamily="34" charset="0"/>
              </a:defRPr>
            </a:lvl1pPr>
            <a:lvl2pPr>
              <a:defRPr sz="1600">
                <a:solidFill>
                  <a:srgbClr val="3C3C3B"/>
                </a:solidFill>
                <a:latin typeface="Arial" panose="020B0604020202020204" pitchFamily="34" charset="0"/>
                <a:cs typeface="Arial" panose="020B0604020202020204" pitchFamily="34" charset="0"/>
              </a:defRPr>
            </a:lvl2pPr>
            <a:lvl3pPr>
              <a:defRPr sz="1600">
                <a:solidFill>
                  <a:srgbClr val="3C3C3B"/>
                </a:solidFill>
                <a:latin typeface="Arial" panose="020B0604020202020204" pitchFamily="34" charset="0"/>
                <a:cs typeface="Arial" panose="020B0604020202020204" pitchFamily="34" charset="0"/>
              </a:defRPr>
            </a:lvl3pPr>
            <a:lvl4pPr>
              <a:defRPr sz="1600">
                <a:solidFill>
                  <a:srgbClr val="3C3C3B"/>
                </a:solidFill>
                <a:latin typeface="Arial" panose="020B0604020202020204" pitchFamily="34" charset="0"/>
                <a:cs typeface="Arial" panose="020B0604020202020204" pitchFamily="34" charset="0"/>
              </a:defRPr>
            </a:lvl4pPr>
            <a:lvl5pPr>
              <a:defRPr sz="1600">
                <a:solidFill>
                  <a:srgbClr val="3C3C3B"/>
                </a:solidFill>
                <a:latin typeface="Arial" panose="020B0604020202020204" pitchFamily="34" charset="0"/>
                <a:cs typeface="Arial" panose="020B0604020202020204" pitchFamily="34" charset="0"/>
              </a:defRPr>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normAutofit/>
          </a:bodyPr>
          <a:lstStyle>
            <a:lvl1pPr marL="0" indent="0">
              <a:buNone/>
              <a:defRPr sz="1600" b="1">
                <a:solidFill>
                  <a:schemeClr val="tx2"/>
                </a:solidFill>
                <a:latin typeface="Arial" panose="020B0604020202020204" pitchFamily="34" charset="0"/>
                <a:cs typeface="Arial" panose="020B0604020202020204" pitchFamily="34" charset="0"/>
              </a:defRPr>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en-US"/>
              <a:t>Click to edit Master text styles</a:t>
            </a:r>
          </a:p>
        </p:txBody>
      </p:sp>
      <p:sp>
        <p:nvSpPr>
          <p:cNvPr id="6" name="Content Placeholder 5"/>
          <p:cNvSpPr>
            <a:spLocks noGrp="1"/>
          </p:cNvSpPr>
          <p:nvPr>
            <p:ph sz="quarter" idx="4"/>
          </p:nvPr>
        </p:nvSpPr>
        <p:spPr>
          <a:xfrm>
            <a:off x="6193373" y="2174876"/>
            <a:ext cx="5389033" cy="3297740"/>
          </a:xfrm>
        </p:spPr>
        <p:txBody>
          <a:bodyPr>
            <a:normAutofit/>
          </a:bodyPr>
          <a:lstStyle>
            <a:lvl1pPr>
              <a:defRPr sz="1600">
                <a:solidFill>
                  <a:srgbClr val="3C3C3B"/>
                </a:solidFill>
                <a:latin typeface="Arial" panose="020B0604020202020204" pitchFamily="34" charset="0"/>
                <a:cs typeface="Arial" panose="020B0604020202020204" pitchFamily="34" charset="0"/>
              </a:defRPr>
            </a:lvl1pPr>
            <a:lvl2pPr>
              <a:defRPr sz="1600">
                <a:solidFill>
                  <a:srgbClr val="3C3C3B"/>
                </a:solidFill>
                <a:latin typeface="Arial" panose="020B0604020202020204" pitchFamily="34" charset="0"/>
                <a:cs typeface="Arial" panose="020B0604020202020204" pitchFamily="34" charset="0"/>
              </a:defRPr>
            </a:lvl2pPr>
            <a:lvl3pPr>
              <a:defRPr sz="1600">
                <a:solidFill>
                  <a:srgbClr val="3C3C3B"/>
                </a:solidFill>
                <a:latin typeface="Arial" panose="020B0604020202020204" pitchFamily="34" charset="0"/>
                <a:cs typeface="Arial" panose="020B0604020202020204" pitchFamily="34" charset="0"/>
              </a:defRPr>
            </a:lvl3pPr>
            <a:lvl4pPr>
              <a:defRPr sz="1600">
                <a:solidFill>
                  <a:srgbClr val="3C3C3B"/>
                </a:solidFill>
                <a:latin typeface="Arial" panose="020B0604020202020204" pitchFamily="34" charset="0"/>
                <a:cs typeface="Arial" panose="020B0604020202020204" pitchFamily="34" charset="0"/>
              </a:defRPr>
            </a:lvl4pPr>
            <a:lvl5pPr>
              <a:defRPr sz="1600">
                <a:solidFill>
                  <a:srgbClr val="3C3C3B"/>
                </a:solidFill>
                <a:latin typeface="Arial" panose="020B0604020202020204" pitchFamily="34" charset="0"/>
                <a:cs typeface="Arial" panose="020B0604020202020204" pitchFamily="34" charset="0"/>
              </a:defRPr>
            </a:lvl5pPr>
            <a:lvl6pPr>
              <a:defRPr sz="506"/>
            </a:lvl6pPr>
            <a:lvl7pPr>
              <a:defRPr sz="506"/>
            </a:lvl7pPr>
            <a:lvl8pPr>
              <a:defRPr sz="506"/>
            </a:lvl8pPr>
            <a:lvl9pPr>
              <a:defRPr sz="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5733264"/>
            <a:ext cx="2022980" cy="864087"/>
          </a:xfrm>
          <a:prstGeom prst="rect">
            <a:avLst/>
          </a:prstGeom>
        </p:spPr>
      </p:pic>
    </p:spTree>
    <p:extLst>
      <p:ext uri="{BB962C8B-B14F-4D97-AF65-F5344CB8AC3E}">
        <p14:creationId xmlns:p14="http://schemas.microsoft.com/office/powerpoint/2010/main" val="4214751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normAutofit/>
          </a:bodyPr>
          <a:lstStyle>
            <a:lvl1pPr algn="l">
              <a:defRPr sz="1600" b="1">
                <a:solidFill>
                  <a:srgbClr val="06476D"/>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172165"/>
          </a:xfrm>
        </p:spPr>
        <p:txBody>
          <a:bodyPr/>
          <a:lstStyle>
            <a:lvl1pPr>
              <a:defRPr sz="1600">
                <a:solidFill>
                  <a:srgbClr val="06476D"/>
                </a:solidFill>
                <a:latin typeface="Arial" panose="020B0604020202020204" pitchFamily="34" charset="0"/>
                <a:cs typeface="Arial" panose="020B0604020202020204" pitchFamily="34" charset="0"/>
              </a:defRPr>
            </a:lvl1pPr>
            <a:lvl2pPr>
              <a:defRPr sz="1600">
                <a:solidFill>
                  <a:srgbClr val="3C3C3B"/>
                </a:solidFill>
                <a:latin typeface="Arial" panose="020B0604020202020204" pitchFamily="34" charset="0"/>
                <a:cs typeface="Arial" panose="020B0604020202020204" pitchFamily="34" charset="0"/>
              </a:defRPr>
            </a:lvl2pPr>
            <a:lvl3pPr>
              <a:defRPr sz="1600">
                <a:solidFill>
                  <a:srgbClr val="3C3C3B"/>
                </a:solidFill>
                <a:latin typeface="Arial" panose="020B0604020202020204" pitchFamily="34" charset="0"/>
                <a:cs typeface="Arial" panose="020B0604020202020204" pitchFamily="34" charset="0"/>
              </a:defRPr>
            </a:lvl3pPr>
            <a:lvl4pPr>
              <a:defRPr sz="1600">
                <a:solidFill>
                  <a:srgbClr val="3C3C3B"/>
                </a:solidFill>
                <a:latin typeface="Arial" panose="020B0604020202020204" pitchFamily="34" charset="0"/>
                <a:cs typeface="Arial" panose="020B0604020202020204" pitchFamily="34" charset="0"/>
              </a:defRPr>
            </a:lvl4pPr>
            <a:lvl5pPr>
              <a:defRPr sz="1600">
                <a:solidFill>
                  <a:srgbClr val="3C3C3B"/>
                </a:solidFill>
                <a:latin typeface="Arial" panose="020B0604020202020204" pitchFamily="34" charset="0"/>
                <a:cs typeface="Arial" panose="020B0604020202020204" pitchFamily="34" charset="0"/>
              </a:defRPr>
            </a:lvl5pPr>
            <a:lvl6pPr>
              <a:defRPr sz="633"/>
            </a:lvl6pPr>
            <a:lvl7pPr>
              <a:defRPr sz="633"/>
            </a:lvl7pPr>
            <a:lvl8pPr>
              <a:defRPr sz="633"/>
            </a:lvl8pPr>
            <a:lvl9pPr>
              <a:defRPr sz="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4"/>
            <a:ext cx="4011084" cy="4037512"/>
          </a:xfrm>
        </p:spPr>
        <p:txBody>
          <a:bodyPr>
            <a:normAutofit/>
          </a:bodyPr>
          <a:lstStyle>
            <a:lvl1pPr marL="0" indent="0">
              <a:buNone/>
              <a:defRPr sz="1600">
                <a:solidFill>
                  <a:srgbClr val="3C3C3B"/>
                </a:solidFill>
                <a:latin typeface="Arial" panose="020B0604020202020204" pitchFamily="34" charset="0"/>
                <a:cs typeface="Arial" panose="020B0604020202020204" pitchFamily="34" charset="0"/>
              </a:defRPr>
            </a:lvl1pPr>
            <a:lvl2pPr marL="144661" indent="0">
              <a:buNone/>
              <a:defRPr sz="380"/>
            </a:lvl2pPr>
            <a:lvl3pPr marL="289322" indent="0">
              <a:buNone/>
              <a:defRPr sz="316"/>
            </a:lvl3pPr>
            <a:lvl4pPr marL="433983" indent="0">
              <a:buNone/>
              <a:defRPr sz="285"/>
            </a:lvl4pPr>
            <a:lvl5pPr marL="578644" indent="0">
              <a:buNone/>
              <a:defRPr sz="285"/>
            </a:lvl5pPr>
            <a:lvl6pPr marL="723305" indent="0">
              <a:buNone/>
              <a:defRPr sz="285"/>
            </a:lvl6pPr>
            <a:lvl7pPr marL="867966" indent="0">
              <a:buNone/>
              <a:defRPr sz="285"/>
            </a:lvl7pPr>
            <a:lvl8pPr marL="1012627" indent="0">
              <a:buNone/>
              <a:defRPr sz="285"/>
            </a:lvl8pPr>
            <a:lvl9pPr marL="1157288" indent="0">
              <a:buNone/>
              <a:defRPr sz="285"/>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4" y="5733264"/>
            <a:ext cx="2022980" cy="864087"/>
          </a:xfrm>
          <a:prstGeom prst="rect">
            <a:avLst/>
          </a:prstGeom>
        </p:spPr>
      </p:pic>
    </p:spTree>
    <p:extLst>
      <p:ext uri="{BB962C8B-B14F-4D97-AF65-F5344CB8AC3E}">
        <p14:creationId xmlns:p14="http://schemas.microsoft.com/office/powerpoint/2010/main" val="3329844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3861048"/>
            <a:ext cx="7315200" cy="566738"/>
          </a:xfrm>
        </p:spPr>
        <p:txBody>
          <a:bodyPr anchor="b">
            <a:normAutofit/>
          </a:bodyPr>
          <a:lstStyle>
            <a:lvl1pPr algn="l">
              <a:defRPr sz="1600" b="1">
                <a:solidFill>
                  <a:srgbClr val="1DBADF"/>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84"/>
            <a:ext cx="7315200" cy="3032249"/>
          </a:xfrm>
        </p:spPr>
        <p:txBody>
          <a:bodyPr/>
          <a:lstStyle>
            <a:lvl1pPr marL="0" indent="0">
              <a:buNone/>
              <a:defRPr sz="1013"/>
            </a:lvl1pPr>
            <a:lvl2pPr marL="144661" indent="0">
              <a:buNone/>
              <a:defRPr sz="886"/>
            </a:lvl2pPr>
            <a:lvl3pPr marL="289322" indent="0">
              <a:buNone/>
              <a:defRPr sz="760"/>
            </a:lvl3pPr>
            <a:lvl4pPr marL="433983" indent="0">
              <a:buNone/>
              <a:defRPr sz="633"/>
            </a:lvl4pPr>
            <a:lvl5pPr marL="578644" indent="0">
              <a:buNone/>
              <a:defRPr sz="633"/>
            </a:lvl5pPr>
            <a:lvl6pPr marL="723305" indent="0">
              <a:buNone/>
              <a:defRPr sz="633"/>
            </a:lvl6pPr>
            <a:lvl7pPr marL="867966" indent="0">
              <a:buNone/>
              <a:defRPr sz="633"/>
            </a:lvl7pPr>
            <a:lvl8pPr marL="1012627" indent="0">
              <a:buNone/>
              <a:defRPr sz="633"/>
            </a:lvl8pPr>
            <a:lvl9pPr marL="1157288" indent="0">
              <a:buNone/>
              <a:defRPr sz="633"/>
            </a:lvl9pPr>
          </a:lstStyle>
          <a:p>
            <a:endParaRPr lang="en-GB"/>
          </a:p>
        </p:txBody>
      </p:sp>
      <p:sp>
        <p:nvSpPr>
          <p:cNvPr id="4" name="Text Placeholder 3"/>
          <p:cNvSpPr>
            <a:spLocks noGrp="1"/>
          </p:cNvSpPr>
          <p:nvPr>
            <p:ph type="body" sz="half" idx="2"/>
          </p:nvPr>
        </p:nvSpPr>
        <p:spPr>
          <a:xfrm>
            <a:off x="2389717" y="4581128"/>
            <a:ext cx="7315200" cy="804862"/>
          </a:xfrm>
        </p:spPr>
        <p:txBody>
          <a:bodyPr>
            <a:normAutofit/>
          </a:bodyPr>
          <a:lstStyle>
            <a:lvl1pPr marL="0" indent="0">
              <a:buNone/>
              <a:defRPr sz="1600">
                <a:solidFill>
                  <a:srgbClr val="3C3C3B"/>
                </a:solidFill>
                <a:latin typeface="Arial" panose="020B0604020202020204" pitchFamily="34" charset="0"/>
                <a:cs typeface="Arial" panose="020B0604020202020204" pitchFamily="34" charset="0"/>
              </a:defRPr>
            </a:lvl1pPr>
            <a:lvl2pPr marL="144661" indent="0">
              <a:buNone/>
              <a:defRPr sz="380"/>
            </a:lvl2pPr>
            <a:lvl3pPr marL="289322" indent="0">
              <a:buNone/>
              <a:defRPr sz="316"/>
            </a:lvl3pPr>
            <a:lvl4pPr marL="433983" indent="0">
              <a:buNone/>
              <a:defRPr sz="285"/>
            </a:lvl4pPr>
            <a:lvl5pPr marL="578644" indent="0">
              <a:buNone/>
              <a:defRPr sz="285"/>
            </a:lvl5pPr>
            <a:lvl6pPr marL="723305" indent="0">
              <a:buNone/>
              <a:defRPr sz="285"/>
            </a:lvl6pPr>
            <a:lvl7pPr marL="867966" indent="0">
              <a:buNone/>
              <a:defRPr sz="285"/>
            </a:lvl7pPr>
            <a:lvl8pPr marL="1012627" indent="0">
              <a:buNone/>
              <a:defRPr sz="285"/>
            </a:lvl8pPr>
            <a:lvl9pPr marL="1157288" indent="0">
              <a:buNone/>
              <a:defRPr sz="285"/>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4" y="5733264"/>
            <a:ext cx="2022980" cy="864087"/>
          </a:xfrm>
          <a:prstGeom prst="rect">
            <a:avLst/>
          </a:prstGeom>
        </p:spPr>
      </p:pic>
    </p:spTree>
    <p:extLst>
      <p:ext uri="{BB962C8B-B14F-4D97-AF65-F5344CB8AC3E}">
        <p14:creationId xmlns:p14="http://schemas.microsoft.com/office/powerpoint/2010/main" val="3307055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0493" y="1556792"/>
            <a:ext cx="10972800" cy="2160240"/>
          </a:xfrm>
        </p:spPr>
        <p:txBody>
          <a:bodyPr>
            <a:normAutofit/>
          </a:bodyPr>
          <a:lstStyle>
            <a:lvl1pPr>
              <a:defRPr sz="2400" b="1">
                <a:solidFill>
                  <a:srgbClr val="06476D"/>
                </a:solidFill>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4" y="5733264"/>
            <a:ext cx="2022980" cy="864087"/>
          </a:xfrm>
          <a:prstGeom prst="rect">
            <a:avLst/>
          </a:prstGeom>
        </p:spPr>
      </p:pic>
    </p:spTree>
    <p:extLst>
      <p:ext uri="{BB962C8B-B14F-4D97-AF65-F5344CB8AC3E}">
        <p14:creationId xmlns:p14="http://schemas.microsoft.com/office/powerpoint/2010/main" val="951322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5877272"/>
            <a:ext cx="648072" cy="786615"/>
          </a:xfrm>
          <a:prstGeom prst="rect">
            <a:avLst/>
          </a:prstGeom>
        </p:spPr>
      </p:pic>
    </p:spTree>
    <p:extLst>
      <p:ext uri="{BB962C8B-B14F-4D97-AF65-F5344CB8AC3E}">
        <p14:creationId xmlns:p14="http://schemas.microsoft.com/office/powerpoint/2010/main" val="2538619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320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5877272"/>
            <a:ext cx="648072" cy="786615"/>
          </a:xfrm>
          <a:prstGeom prst="rect">
            <a:avLst/>
          </a:prstGeom>
        </p:spPr>
      </p:pic>
    </p:spTree>
    <p:extLst>
      <p:ext uri="{BB962C8B-B14F-4D97-AF65-F5344CB8AC3E}">
        <p14:creationId xmlns:p14="http://schemas.microsoft.com/office/powerpoint/2010/main" val="399294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1131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77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195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118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4.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0" r:id="rId3"/>
    <p:sldLayoutId id="2147483651" r:id="rId4"/>
    <p:sldLayoutId id="2147483747" r:id="rId5"/>
    <p:sldLayoutId id="2147483652" r:id="rId6"/>
    <p:sldLayoutId id="2147483743" r:id="rId7"/>
    <p:sldLayoutId id="2147483654" r:id="rId8"/>
    <p:sldLayoutId id="2147483655" r:id="rId9"/>
    <p:sldLayoutId id="2147483744" r:id="rId10"/>
    <p:sldLayoutId id="2147483745" r:id="rId11"/>
    <p:sldLayoutId id="2147483746" r:id="rId12"/>
    <p:sldLayoutId id="2147483659" r:id="rId13"/>
    <p:sldLayoutId id="2147483748" r:id="rId14"/>
    <p:sldLayoutId id="2147483749" r:id="rId15"/>
    <p:sldLayoutId id="2147483664" r:id="rId16"/>
    <p:sldLayoutId id="2147483665" r:id="rId17"/>
    <p:sldLayoutId id="2147483666" r:id="rId18"/>
    <p:sldLayoutId id="2147483667" r:id="rId19"/>
    <p:sldLayoutId id="2147483750" r:id="rId20"/>
    <p:sldLayoutId id="2147483751" r:id="rId21"/>
    <p:sldLayoutId id="2147483752" r:id="rId22"/>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a:p>
        </p:txBody>
      </p:sp>
    </p:spTree>
    <p:extLst>
      <p:ext uri="{BB962C8B-B14F-4D97-AF65-F5344CB8AC3E}">
        <p14:creationId xmlns:p14="http://schemas.microsoft.com/office/powerpoint/2010/main" val="15445368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21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a:p>
        </p:txBody>
      </p:sp>
    </p:spTree>
    <p:extLst>
      <p:ext uri="{BB962C8B-B14F-4D97-AF65-F5344CB8AC3E}">
        <p14:creationId xmlns:p14="http://schemas.microsoft.com/office/powerpoint/2010/main" val="44643447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01" r:id="rId9"/>
    <p:sldLayoutId id="2147483736" r:id="rId10"/>
    <p:sldLayoutId id="2147483737" r:id="rId11"/>
    <p:sldLayoutId id="2147483738"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380">
                <a:solidFill>
                  <a:schemeClr val="tx1">
                    <a:tint val="75000"/>
                  </a:schemeClr>
                </a:solidFill>
              </a:defRPr>
            </a:lvl1pPr>
          </a:lstStyle>
          <a:p>
            <a:fld id="{AB391C8A-793C-48C3-B229-6E53DE039AD5}" type="datetimeFigureOut">
              <a:rPr lang="en-GB" smtClean="0"/>
              <a:t>23/01/2024</a:t>
            </a:fld>
            <a:endParaRPr lang="en-GB"/>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3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380">
                <a:solidFill>
                  <a:schemeClr val="tx1">
                    <a:tint val="75000"/>
                  </a:schemeClr>
                </a:solidFill>
              </a:defRPr>
            </a:lvl1pPr>
          </a:lstStyle>
          <a:p>
            <a:fld id="{5C10F80E-6BC3-4361-A51B-0CF52818F276}" type="slidenum">
              <a:rPr lang="en-GB" smtClean="0"/>
              <a:t>‹#›</a:t>
            </a:fld>
            <a:endParaRPr lang="en-GB"/>
          </a:p>
        </p:txBody>
      </p:sp>
    </p:spTree>
    <p:extLst>
      <p:ext uri="{BB962C8B-B14F-4D97-AF65-F5344CB8AC3E}">
        <p14:creationId xmlns:p14="http://schemas.microsoft.com/office/powerpoint/2010/main" val="180321811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56" r:id="rId5"/>
    <p:sldLayoutId id="2147483657" r:id="rId6"/>
    <p:sldLayoutId id="2147483658" r:id="rId7"/>
    <p:sldLayoutId id="2147483661" r:id="rId8"/>
    <p:sldLayoutId id="2147483662" r:id="rId9"/>
    <p:sldLayoutId id="2147483663" r:id="rId10"/>
  </p:sldLayoutIdLst>
  <p:txStyles>
    <p:titleStyle>
      <a:lvl1pPr algn="ctr" defTabSz="289322" rtl="0" eaLnBrk="1" latinLnBrk="0" hangingPunct="1">
        <a:spcBef>
          <a:spcPct val="0"/>
        </a:spcBef>
        <a:buNone/>
        <a:defRPr sz="1392" kern="1200">
          <a:solidFill>
            <a:schemeClr val="tx1"/>
          </a:solidFill>
          <a:latin typeface="+mj-lt"/>
          <a:ea typeface="+mj-ea"/>
          <a:cs typeface="+mj-cs"/>
        </a:defRPr>
      </a:lvl1pPr>
    </p:titleStyle>
    <p:bodyStyle>
      <a:lvl1pPr marL="108496" indent="-108496" algn="l" defTabSz="289322" rtl="0" eaLnBrk="1" latinLnBrk="0" hangingPunct="1">
        <a:spcBef>
          <a:spcPct val="20000"/>
        </a:spcBef>
        <a:buFont typeface="Arial" panose="020B0604020202020204" pitchFamily="34" charset="0"/>
        <a:buChar char="•"/>
        <a:defRPr sz="1013" kern="1200">
          <a:solidFill>
            <a:schemeClr val="tx1"/>
          </a:solidFill>
          <a:latin typeface="+mn-lt"/>
          <a:ea typeface="+mn-ea"/>
          <a:cs typeface="+mn-cs"/>
        </a:defRPr>
      </a:lvl1pPr>
      <a:lvl2pPr marL="235075" indent="-90413" algn="l" defTabSz="289322" rtl="0" eaLnBrk="1" latinLnBrk="0" hangingPunct="1">
        <a:spcBef>
          <a:spcPct val="20000"/>
        </a:spcBef>
        <a:buFont typeface="Arial" panose="020B0604020202020204" pitchFamily="34" charset="0"/>
        <a:buChar char="–"/>
        <a:defRPr sz="886" kern="1200">
          <a:solidFill>
            <a:schemeClr val="tx1"/>
          </a:solidFill>
          <a:latin typeface="+mn-lt"/>
          <a:ea typeface="+mn-ea"/>
          <a:cs typeface="+mn-cs"/>
        </a:defRPr>
      </a:lvl2pPr>
      <a:lvl3pPr marL="361653" indent="-72331" algn="l" defTabSz="289322" rtl="0" eaLnBrk="1" latinLnBrk="0" hangingPunct="1">
        <a:spcBef>
          <a:spcPct val="20000"/>
        </a:spcBef>
        <a:buFont typeface="Arial" panose="020B0604020202020204" pitchFamily="34" charset="0"/>
        <a:buChar char="•"/>
        <a:defRPr sz="760" kern="1200">
          <a:solidFill>
            <a:schemeClr val="tx1"/>
          </a:solidFill>
          <a:latin typeface="+mn-lt"/>
          <a:ea typeface="+mn-ea"/>
          <a:cs typeface="+mn-cs"/>
        </a:defRPr>
      </a:lvl3pPr>
      <a:lvl4pPr marL="506314"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4pPr>
      <a:lvl5pPr marL="65097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73E31-6A99-CFA2-BB86-581839334912}"/>
              </a:ext>
            </a:extLst>
          </p:cNvPr>
          <p:cNvSpPr>
            <a:spLocks noGrp="1"/>
          </p:cNvSpPr>
          <p:nvPr>
            <p:ph type="body" sz="quarter" idx="13"/>
          </p:nvPr>
        </p:nvSpPr>
        <p:spPr>
          <a:xfrm>
            <a:off x="2164577" y="3284984"/>
            <a:ext cx="5616624" cy="2448272"/>
          </a:xfrm>
        </p:spPr>
        <p:txBody>
          <a:bodyPr/>
          <a:lstStyle/>
          <a:p>
            <a:r>
              <a:rPr lang="en-US" dirty="0"/>
              <a:t>                                                      </a:t>
            </a:r>
          </a:p>
        </p:txBody>
      </p:sp>
      <p:sp>
        <p:nvSpPr>
          <p:cNvPr id="3" name="Title 2">
            <a:extLst>
              <a:ext uri="{FF2B5EF4-FFF2-40B4-BE49-F238E27FC236}">
                <a16:creationId xmlns:a16="http://schemas.microsoft.com/office/drawing/2014/main" id="{522797E2-5EBB-43E3-C573-22C6A3F52ADB}"/>
              </a:ext>
            </a:extLst>
          </p:cNvPr>
          <p:cNvSpPr>
            <a:spLocks noGrp="1"/>
          </p:cNvSpPr>
          <p:nvPr>
            <p:ph type="title"/>
          </p:nvPr>
        </p:nvSpPr>
        <p:spPr>
          <a:xfrm>
            <a:off x="2768521" y="1840187"/>
            <a:ext cx="6654958" cy="1588813"/>
          </a:xfrm>
        </p:spPr>
        <p:txBody>
          <a:bodyPr>
            <a:normAutofit fontScale="90000"/>
          </a:bodyPr>
          <a:lstStyle/>
          <a:p>
            <a:r>
              <a:rPr lang="en-GB" dirty="0"/>
              <a:t>How data can support better outcomes for people needing care and support, using Client Level Data</a:t>
            </a:r>
            <a:br>
              <a:rPr lang="en-GB" dirty="0"/>
            </a:br>
            <a:endParaRPr lang="en-US" dirty="0"/>
          </a:p>
        </p:txBody>
      </p:sp>
      <p:pic>
        <p:nvPicPr>
          <p:cNvPr id="14" name="Picture 13">
            <a:extLst>
              <a:ext uri="{FF2B5EF4-FFF2-40B4-BE49-F238E27FC236}">
                <a16:creationId xmlns:a16="http://schemas.microsoft.com/office/drawing/2014/main" id="{2423C1A4-1DB9-798D-33FA-DA94EA2C8AAE}"/>
              </a:ext>
            </a:extLst>
          </p:cNvPr>
          <p:cNvPicPr>
            <a:picLocks noChangeAspect="1"/>
          </p:cNvPicPr>
          <p:nvPr/>
        </p:nvPicPr>
        <p:blipFill>
          <a:blip r:embed="rId3"/>
          <a:stretch>
            <a:fillRect/>
          </a:stretch>
        </p:blipFill>
        <p:spPr>
          <a:xfrm>
            <a:off x="2143592" y="4318806"/>
            <a:ext cx="8170792" cy="2083595"/>
          </a:xfrm>
          <a:prstGeom prst="rect">
            <a:avLst/>
          </a:prstGeom>
        </p:spPr>
      </p:pic>
      <p:sp>
        <p:nvSpPr>
          <p:cNvPr id="16" name="TextBox 15">
            <a:extLst>
              <a:ext uri="{FF2B5EF4-FFF2-40B4-BE49-F238E27FC236}">
                <a16:creationId xmlns:a16="http://schemas.microsoft.com/office/drawing/2014/main" id="{43D13721-FD59-3C75-A408-01AF0F9B20F8}"/>
              </a:ext>
            </a:extLst>
          </p:cNvPr>
          <p:cNvSpPr txBox="1"/>
          <p:nvPr/>
        </p:nvSpPr>
        <p:spPr>
          <a:xfrm>
            <a:off x="9804498" y="6402401"/>
            <a:ext cx="4576762" cy="400110"/>
          </a:xfrm>
          <a:prstGeom prst="rect">
            <a:avLst/>
          </a:prstGeom>
          <a:noFill/>
        </p:spPr>
        <p:txBody>
          <a:bodyPr wrap="square">
            <a:spAutoFit/>
          </a:bodyPr>
          <a:lstStyle/>
          <a:p>
            <a:pPr hangingPunct="1"/>
            <a:r>
              <a:rPr lang="en-US" sz="2000" kern="1200" dirty="0">
                <a:solidFill>
                  <a:prstClr val="white"/>
                </a:solidFill>
                <a:latin typeface="Arial" panose="020B0604020202020204" pitchFamily="34" charset="0"/>
                <a:cs typeface="Arial" panose="020B0604020202020204" pitchFamily="34" charset="0"/>
              </a:rPr>
              <a:t>23 January 2024</a:t>
            </a:r>
          </a:p>
        </p:txBody>
      </p:sp>
    </p:spTree>
    <p:extLst>
      <p:ext uri="{BB962C8B-B14F-4D97-AF65-F5344CB8AC3E}">
        <p14:creationId xmlns:p14="http://schemas.microsoft.com/office/powerpoint/2010/main" val="178893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550985"/>
          </a:xfrm>
        </p:spPr>
        <p:txBody>
          <a:bodyPr>
            <a:normAutofit/>
          </a:bodyPr>
          <a:lstStyle/>
          <a:p>
            <a:pPr algn="l"/>
            <a:r>
              <a:rPr lang="en-GB" sz="3000">
                <a:solidFill>
                  <a:srgbClr val="002060"/>
                </a:solidFill>
                <a:latin typeface="+mn-lt"/>
                <a:cs typeface="Arial"/>
              </a:rPr>
              <a:t>Introduction to Dorset </a:t>
            </a:r>
            <a:endParaRPr lang="en-GB" sz="3000">
              <a:solidFill>
                <a:srgbClr val="002060"/>
              </a:solidFill>
              <a:highlight>
                <a:srgbClr val="FFFF00"/>
              </a:highlight>
              <a:latin typeface="+mn-lt"/>
              <a:cs typeface="Arial"/>
            </a:endParaRPr>
          </a:p>
        </p:txBody>
      </p:sp>
      <p:sp>
        <p:nvSpPr>
          <p:cNvPr id="6" name="Content Placeholder 5"/>
          <p:cNvSpPr>
            <a:spLocks noGrp="1"/>
          </p:cNvSpPr>
          <p:nvPr>
            <p:ph idx="1"/>
          </p:nvPr>
        </p:nvSpPr>
        <p:spPr/>
        <p:txBody>
          <a:bodyPr>
            <a:normAutofit/>
          </a:bodyPr>
          <a:lstStyle/>
          <a:p>
            <a:r>
              <a:rPr lang="en-GB" sz="2000">
                <a:solidFill>
                  <a:srgbClr val="002060"/>
                </a:solidFill>
              </a:rPr>
              <a:t>Click to add text</a:t>
            </a:r>
          </a:p>
        </p:txBody>
      </p:sp>
      <p:pic>
        <p:nvPicPr>
          <p:cNvPr id="4" name="Picture 3" descr="A close-up of a chart&#10;&#10;Description automatically generated">
            <a:extLst>
              <a:ext uri="{FF2B5EF4-FFF2-40B4-BE49-F238E27FC236}">
                <a16:creationId xmlns:a16="http://schemas.microsoft.com/office/drawing/2014/main" id="{4DE9082C-F9FF-C505-8BBF-7C4A08C914DA}"/>
              </a:ext>
            </a:extLst>
          </p:cNvPr>
          <p:cNvPicPr>
            <a:picLocks noChangeAspect="1"/>
          </p:cNvPicPr>
          <p:nvPr/>
        </p:nvPicPr>
        <p:blipFill>
          <a:blip r:embed="rId3"/>
          <a:stretch>
            <a:fillRect/>
          </a:stretch>
        </p:blipFill>
        <p:spPr>
          <a:xfrm>
            <a:off x="609600" y="994842"/>
            <a:ext cx="10495963" cy="4460876"/>
          </a:xfrm>
          <a:prstGeom prst="rect">
            <a:avLst/>
          </a:prstGeom>
        </p:spPr>
      </p:pic>
    </p:spTree>
    <p:extLst>
      <p:ext uri="{BB962C8B-B14F-4D97-AF65-F5344CB8AC3E}">
        <p14:creationId xmlns:p14="http://schemas.microsoft.com/office/powerpoint/2010/main" val="422927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F5D8-A58C-4FA3-DA08-C3620571665A}"/>
              </a:ext>
            </a:extLst>
          </p:cNvPr>
          <p:cNvSpPr>
            <a:spLocks noGrp="1"/>
          </p:cNvSpPr>
          <p:nvPr>
            <p:ph type="title"/>
          </p:nvPr>
        </p:nvSpPr>
        <p:spPr/>
        <p:txBody>
          <a:bodyPr/>
          <a:lstStyle/>
          <a:p>
            <a:pPr algn="l"/>
            <a:r>
              <a:rPr lang="en-GB"/>
              <a:t>Our Client Level Data Story</a:t>
            </a:r>
            <a:endParaRPr lang="en-GB">
              <a:highlight>
                <a:srgbClr val="FFFF00"/>
              </a:highlight>
            </a:endParaRPr>
          </a:p>
        </p:txBody>
      </p:sp>
      <p:sp>
        <p:nvSpPr>
          <p:cNvPr id="3" name="Content Placeholder 2">
            <a:extLst>
              <a:ext uri="{FF2B5EF4-FFF2-40B4-BE49-F238E27FC236}">
                <a16:creationId xmlns:a16="http://schemas.microsoft.com/office/drawing/2014/main" id="{E74CB0D5-9190-748D-C1DF-C7386E26EE6A}"/>
              </a:ext>
            </a:extLst>
          </p:cNvPr>
          <p:cNvSpPr>
            <a:spLocks noGrp="1"/>
          </p:cNvSpPr>
          <p:nvPr>
            <p:ph idx="1"/>
          </p:nvPr>
        </p:nvSpPr>
        <p:spPr>
          <a:xfrm>
            <a:off x="609600" y="1417639"/>
            <a:ext cx="10972800" cy="3657056"/>
          </a:xfrm>
        </p:spPr>
        <p:txBody>
          <a:bodyPr>
            <a:normAutofit/>
          </a:bodyPr>
          <a:lstStyle/>
          <a:p>
            <a:pPr rtl="0">
              <a:buFont typeface="Arial" panose="020B0604020202020204" pitchFamily="34" charset="0"/>
              <a:buChar char="•"/>
            </a:pPr>
            <a:r>
              <a:rPr lang="en-GB">
                <a:latin typeface="+mn-lt"/>
              </a:rPr>
              <a:t>Focussed project to prepare for the new Client Level Data (CLD) return commenced in January 2023</a:t>
            </a:r>
          </a:p>
          <a:p>
            <a:pPr rtl="0">
              <a:buFont typeface="Arial" panose="020B0604020202020204" pitchFamily="34" charset="0"/>
              <a:buChar char="•"/>
            </a:pPr>
            <a:r>
              <a:rPr lang="en-GB">
                <a:latin typeface="+mn-lt"/>
              </a:rPr>
              <a:t>Creation of draft specifications for each area of CLD </a:t>
            </a:r>
          </a:p>
          <a:p>
            <a:pPr rtl="0">
              <a:buFont typeface="Arial" panose="020B0604020202020204" pitchFamily="34" charset="0"/>
              <a:buChar char="•"/>
            </a:pPr>
            <a:r>
              <a:rPr lang="en-GB">
                <a:latin typeface="+mn-lt"/>
              </a:rPr>
              <a:t>Extensive engagement across operational area of the business to raise awareness, embed understanding and agree reporting</a:t>
            </a:r>
          </a:p>
          <a:p>
            <a:pPr rtl="0">
              <a:buFont typeface="Arial" panose="020B0604020202020204" pitchFamily="34" charset="0"/>
              <a:buChar char="•"/>
            </a:pPr>
            <a:r>
              <a:rPr lang="en-GB">
                <a:latin typeface="+mn-lt"/>
              </a:rPr>
              <a:t>Embedding the ethos of CLD as an understanding of the people we support and how we are achieving their outcomes</a:t>
            </a:r>
          </a:p>
          <a:p>
            <a:pPr rtl="0">
              <a:buFont typeface="Arial" panose="020B0604020202020204" pitchFamily="34" charset="0"/>
              <a:buChar char="•"/>
            </a:pPr>
            <a:r>
              <a:rPr lang="en-GB">
                <a:latin typeface="+mn-lt"/>
              </a:rPr>
              <a:t>System reconfiguration to support new reporting requirements</a:t>
            </a:r>
          </a:p>
          <a:p>
            <a:pPr rtl="0">
              <a:buFont typeface="Arial" panose="020B0604020202020204" pitchFamily="34" charset="0"/>
              <a:buChar char="•"/>
            </a:pPr>
            <a:r>
              <a:rPr lang="en-GB">
                <a:latin typeface="+mn-lt"/>
              </a:rPr>
              <a:t>CLD live from 1 April 2023</a:t>
            </a:r>
          </a:p>
          <a:p>
            <a:pPr rtl="0">
              <a:buFont typeface="Arial" panose="020B0604020202020204" pitchFamily="34" charset="0"/>
              <a:buChar char="•"/>
            </a:pPr>
            <a:r>
              <a:rPr lang="en-GB">
                <a:latin typeface="+mn-lt"/>
              </a:rPr>
              <a:t>Monthly CLD reporting and analysis </a:t>
            </a:r>
          </a:p>
          <a:p>
            <a:pPr rtl="0">
              <a:buFont typeface="Arial" panose="020B0604020202020204" pitchFamily="34" charset="0"/>
              <a:buChar char="•"/>
            </a:pPr>
            <a:r>
              <a:rPr lang="en-GB">
                <a:latin typeface="+mn-lt"/>
              </a:rPr>
              <a:t>Performance surgeries across operational localities facilitated by analysts</a:t>
            </a:r>
          </a:p>
          <a:p>
            <a:pPr rtl="0">
              <a:buFont typeface="Arial" panose="020B0604020202020204" pitchFamily="34" charset="0"/>
              <a:buChar char="•"/>
            </a:pPr>
            <a:r>
              <a:rPr lang="en-GB">
                <a:latin typeface="+mn-lt"/>
              </a:rPr>
              <a:t>New locality reporting implemented (focussing on waiting lists)</a:t>
            </a:r>
          </a:p>
          <a:p>
            <a:pPr rtl="0">
              <a:buFont typeface="Arial" panose="020B0604020202020204" pitchFamily="34" charset="0"/>
              <a:buChar char="•"/>
            </a:pPr>
            <a:r>
              <a:rPr lang="en-GB">
                <a:latin typeface="+mn-lt"/>
              </a:rPr>
              <a:t>Regular data quality checks</a:t>
            </a:r>
          </a:p>
          <a:p>
            <a:pPr rtl="0">
              <a:buFont typeface="Arial" panose="020B0604020202020204" pitchFamily="34" charset="0"/>
              <a:buChar char="•"/>
            </a:pPr>
            <a:r>
              <a:rPr lang="en-GB">
                <a:latin typeface="+mn-lt"/>
              </a:rPr>
              <a:t>Process and recording changes throughout the year to support robustness of data</a:t>
            </a:r>
          </a:p>
          <a:p>
            <a:r>
              <a:rPr lang="en-GB">
                <a:latin typeface="+mn-lt"/>
              </a:rPr>
              <a:t>Quarterly submission</a:t>
            </a:r>
          </a:p>
        </p:txBody>
      </p:sp>
    </p:spTree>
    <p:extLst>
      <p:ext uri="{BB962C8B-B14F-4D97-AF65-F5344CB8AC3E}">
        <p14:creationId xmlns:p14="http://schemas.microsoft.com/office/powerpoint/2010/main" val="34668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9321-8EEF-3CA4-E561-B2EA3D53541E}"/>
              </a:ext>
            </a:extLst>
          </p:cNvPr>
          <p:cNvSpPr>
            <a:spLocks noGrp="1"/>
          </p:cNvSpPr>
          <p:nvPr>
            <p:ph type="title"/>
          </p:nvPr>
        </p:nvSpPr>
        <p:spPr>
          <a:xfrm>
            <a:off x="609600" y="274638"/>
            <a:ext cx="10972800" cy="619214"/>
          </a:xfrm>
        </p:spPr>
        <p:txBody>
          <a:bodyPr>
            <a:normAutofit/>
          </a:bodyPr>
          <a:lstStyle/>
          <a:p>
            <a:pPr algn="l"/>
            <a:r>
              <a:rPr lang="en-GB" sz="3200">
                <a:latin typeface="+mn-lt"/>
                <a:cs typeface="Arial"/>
              </a:rPr>
              <a:t>Making it real….</a:t>
            </a:r>
            <a:endParaRPr lang="en-GB" sz="3200">
              <a:highlight>
                <a:srgbClr val="FFFF00"/>
              </a:highlight>
              <a:latin typeface="+mn-lt"/>
              <a:cs typeface="Arial"/>
            </a:endParaRPr>
          </a:p>
        </p:txBody>
      </p:sp>
      <p:sp>
        <p:nvSpPr>
          <p:cNvPr id="3" name="Content Placeholder 2">
            <a:extLst>
              <a:ext uri="{FF2B5EF4-FFF2-40B4-BE49-F238E27FC236}">
                <a16:creationId xmlns:a16="http://schemas.microsoft.com/office/drawing/2014/main" id="{EEADE897-E194-A139-7403-AC17697A6995}"/>
              </a:ext>
            </a:extLst>
          </p:cNvPr>
          <p:cNvSpPr>
            <a:spLocks noGrp="1"/>
          </p:cNvSpPr>
          <p:nvPr>
            <p:ph idx="1"/>
          </p:nvPr>
        </p:nvSpPr>
        <p:spPr>
          <a:xfrm>
            <a:off x="691793" y="1136342"/>
            <a:ext cx="10774167" cy="4226867"/>
          </a:xfrm>
        </p:spPr>
        <p:txBody>
          <a:bodyPr vert="horz" lIns="91440" tIns="45720" rIns="91440" bIns="45720" rtlCol="0" anchor="t">
            <a:normAutofit/>
          </a:bodyPr>
          <a:lstStyle/>
          <a:p>
            <a:pPr marL="107950" indent="-107950">
              <a:spcBef>
                <a:spcPts val="600"/>
              </a:spcBef>
            </a:pPr>
            <a:r>
              <a:rPr lang="en-GB">
                <a:latin typeface="+mn-lt"/>
                <a:cs typeface="Arial"/>
              </a:rPr>
              <a:t>Using data to understand and analyse team performance, clients using the service and impact of interventions.</a:t>
            </a:r>
          </a:p>
          <a:p>
            <a:pPr marL="107950" indent="-107950">
              <a:spcBef>
                <a:spcPts val="600"/>
              </a:spcBef>
            </a:pPr>
            <a:r>
              <a:rPr lang="en-GB">
                <a:latin typeface="+mn-lt"/>
                <a:cs typeface="Arial"/>
              </a:rPr>
              <a:t>Recognising the importance of data cleansing to manage and plan work priorities.</a:t>
            </a:r>
          </a:p>
          <a:p>
            <a:pPr marL="107950" indent="-107950">
              <a:spcBef>
                <a:spcPts val="600"/>
              </a:spcBef>
            </a:pPr>
            <a:r>
              <a:rPr lang="en-GB">
                <a:latin typeface="+mn-lt"/>
                <a:cs typeface="Arial"/>
              </a:rPr>
              <a:t>Working with Area Practice Managers to prioritise and organise staffing to manage the work. </a:t>
            </a:r>
          </a:p>
          <a:p>
            <a:pPr marL="361528" lvl="2" indent="-90170">
              <a:spcBef>
                <a:spcPts val="600"/>
              </a:spcBef>
              <a:buFont typeface="Courier New" panose="020B0604020202020204" pitchFamily="34" charset="0"/>
              <a:buChar char="o"/>
            </a:pPr>
            <a:r>
              <a:rPr lang="en-GB">
                <a:solidFill>
                  <a:srgbClr val="1F497D"/>
                </a:solidFill>
                <a:latin typeface="+mn-lt"/>
                <a:cs typeface="Arial"/>
              </a:rPr>
              <a:t>Using data to manage short-term and long-term priorities.</a:t>
            </a:r>
          </a:p>
          <a:p>
            <a:pPr marL="107950" indent="-107950">
              <a:spcBef>
                <a:spcPts val="600"/>
              </a:spcBef>
            </a:pPr>
            <a:r>
              <a:rPr lang="en-GB">
                <a:latin typeface="+mn-lt"/>
                <a:cs typeface="Arial"/>
              </a:rPr>
              <a:t>Working with the team to engage them with data and involve them in decision making. </a:t>
            </a:r>
            <a:endParaRPr lang="en-GB">
              <a:latin typeface="+mn-lt"/>
            </a:endParaRPr>
          </a:p>
          <a:p>
            <a:pPr marL="361528" lvl="2" indent="-90170">
              <a:spcBef>
                <a:spcPts val="600"/>
              </a:spcBef>
              <a:buFont typeface="Courier New" panose="020B0604020202020204" pitchFamily="34" charset="0"/>
              <a:buChar char="o"/>
            </a:pPr>
            <a:r>
              <a:rPr lang="en-GB">
                <a:solidFill>
                  <a:srgbClr val="1F497D"/>
                </a:solidFill>
                <a:latin typeface="+mn-lt"/>
                <a:cs typeface="Arial"/>
              </a:rPr>
              <a:t>Team meetings.</a:t>
            </a:r>
          </a:p>
          <a:p>
            <a:pPr marL="361528" lvl="2" indent="-90170">
              <a:spcBef>
                <a:spcPts val="600"/>
              </a:spcBef>
              <a:buFont typeface="Courier New" panose="020B0604020202020204" pitchFamily="34" charset="0"/>
              <a:buChar char="o"/>
            </a:pPr>
            <a:r>
              <a:rPr lang="en-GB">
                <a:solidFill>
                  <a:srgbClr val="1F497D"/>
                </a:solidFill>
                <a:latin typeface="+mn-lt"/>
                <a:cs typeface="Arial"/>
              </a:rPr>
              <a:t>Email check-ins.</a:t>
            </a:r>
          </a:p>
          <a:p>
            <a:pPr marL="361528" lvl="2" indent="-90170">
              <a:spcBef>
                <a:spcPts val="600"/>
              </a:spcBef>
              <a:buFont typeface="Courier New" panose="020B0604020202020204" pitchFamily="34" charset="0"/>
              <a:buChar char="o"/>
            </a:pPr>
            <a:r>
              <a:rPr lang="en-GB">
                <a:solidFill>
                  <a:srgbClr val="1F497D"/>
                </a:solidFill>
                <a:latin typeface="+mn-lt"/>
                <a:cs typeface="Arial"/>
              </a:rPr>
              <a:t>Supervision.</a:t>
            </a:r>
            <a:endParaRPr lang="en-GB">
              <a:latin typeface="+mn-lt"/>
              <a:cs typeface="Arial"/>
            </a:endParaRPr>
          </a:p>
          <a:p>
            <a:pPr marL="107950" indent="-107950">
              <a:spcBef>
                <a:spcPts val="600"/>
              </a:spcBef>
            </a:pPr>
            <a:r>
              <a:rPr lang="en-GB">
                <a:latin typeface="+mn-lt"/>
                <a:cs typeface="Arial"/>
              </a:rPr>
              <a:t>Outcomes of using data more effectively.</a:t>
            </a:r>
          </a:p>
          <a:p>
            <a:pPr marL="361528" lvl="2" indent="-90170">
              <a:spcBef>
                <a:spcPts val="600"/>
              </a:spcBef>
              <a:buFont typeface="Courier New" panose="020B0604020202020204" pitchFamily="34" charset="0"/>
              <a:buChar char="o"/>
            </a:pPr>
            <a:r>
              <a:rPr lang="en-GB">
                <a:solidFill>
                  <a:srgbClr val="1F497D"/>
                </a:solidFill>
                <a:latin typeface="+mn-lt"/>
                <a:cs typeface="Arial"/>
              </a:rPr>
              <a:t>Waiting list reduction of 5/6 - over 90% of individuals are allocated on the same day their referral reaches the team.</a:t>
            </a:r>
          </a:p>
          <a:p>
            <a:pPr marL="361528" lvl="2" indent="-90170">
              <a:spcBef>
                <a:spcPts val="600"/>
              </a:spcBef>
              <a:buFont typeface="Courier New" panose="020B0604020202020204" pitchFamily="34" charset="0"/>
              <a:buChar char="o"/>
            </a:pPr>
            <a:r>
              <a:rPr lang="en-GB">
                <a:solidFill>
                  <a:srgbClr val="1F497D"/>
                </a:solidFill>
                <a:latin typeface="+mn-lt"/>
                <a:cs typeface="Arial"/>
              </a:rPr>
              <a:t>All non-placement reviews are up to date.</a:t>
            </a:r>
          </a:p>
          <a:p>
            <a:pPr marL="361528" lvl="2" indent="-90170">
              <a:spcBef>
                <a:spcPts val="600"/>
              </a:spcBef>
              <a:buFont typeface="Courier New" panose="020B0604020202020204" pitchFamily="34" charset="0"/>
              <a:buChar char="o"/>
            </a:pPr>
            <a:r>
              <a:rPr lang="en-GB">
                <a:solidFill>
                  <a:srgbClr val="1F497D"/>
                </a:solidFill>
                <a:latin typeface="+mn-lt"/>
                <a:cs typeface="Arial"/>
              </a:rPr>
              <a:t>Service users are not having to wait extended periods for intervention and have up to date reviews.</a:t>
            </a:r>
          </a:p>
          <a:p>
            <a:pPr marL="361528" lvl="2" indent="-90170">
              <a:spcBef>
                <a:spcPts val="600"/>
              </a:spcBef>
              <a:buFont typeface="Courier New" panose="020B0604020202020204" pitchFamily="34" charset="0"/>
              <a:buChar char="o"/>
            </a:pPr>
            <a:r>
              <a:rPr lang="en-GB">
                <a:solidFill>
                  <a:srgbClr val="1F497D"/>
                </a:solidFill>
                <a:latin typeface="+mn-lt"/>
                <a:cs typeface="Arial"/>
              </a:rPr>
              <a:t>Worker morale is better, they can see the bigger picture and support in how to reach out to reduce workload.</a:t>
            </a:r>
            <a:endParaRPr lang="en-GB">
              <a:solidFill>
                <a:srgbClr val="1F497D"/>
              </a:solidFill>
              <a:latin typeface="+mn-lt"/>
            </a:endParaRPr>
          </a:p>
          <a:p>
            <a:pPr marL="234950" lvl="1" indent="-90170">
              <a:buFont typeface="Courier New" panose="020B0604020202020204" pitchFamily="34" charset="0"/>
              <a:buChar char="o"/>
            </a:pPr>
            <a:endParaRPr lang="en-GB">
              <a:solidFill>
                <a:srgbClr val="1F497D"/>
              </a:solidFill>
            </a:endParaRPr>
          </a:p>
        </p:txBody>
      </p:sp>
    </p:spTree>
    <p:extLst>
      <p:ext uri="{BB962C8B-B14F-4D97-AF65-F5344CB8AC3E}">
        <p14:creationId xmlns:p14="http://schemas.microsoft.com/office/powerpoint/2010/main" val="281862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F2E3-9F19-9E2A-AB0B-842CC39138E9}"/>
              </a:ext>
            </a:extLst>
          </p:cNvPr>
          <p:cNvSpPr>
            <a:spLocks noGrp="1"/>
          </p:cNvSpPr>
          <p:nvPr>
            <p:ph type="title"/>
          </p:nvPr>
        </p:nvSpPr>
        <p:spPr/>
        <p:txBody>
          <a:bodyPr/>
          <a:lstStyle/>
          <a:p>
            <a:r>
              <a:rPr lang="en-GB"/>
              <a:t>Q&amp;A </a:t>
            </a:r>
          </a:p>
        </p:txBody>
      </p:sp>
    </p:spTree>
    <p:extLst>
      <p:ext uri="{BB962C8B-B14F-4D97-AF65-F5344CB8AC3E}">
        <p14:creationId xmlns:p14="http://schemas.microsoft.com/office/powerpoint/2010/main" val="330350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a:xfrm>
            <a:off x="939899" y="3140218"/>
            <a:ext cx="9144000" cy="2086725"/>
          </a:xfrm>
        </p:spPr>
        <p:txBody>
          <a:bodyPr/>
          <a:lstStyle/>
          <a:p>
            <a:r>
              <a:rPr lang="en-US" sz="3600" b="0"/>
              <a:t>Thank you for your participation. This webinar was brought to you by DHSC, SCIE and Partners in Care and Health working in partnership.</a:t>
            </a:r>
            <a:endParaRPr lang="en-GB" b="0"/>
          </a:p>
        </p:txBody>
      </p:sp>
      <p:pic>
        <p:nvPicPr>
          <p:cNvPr id="1026" name="Picture 2" descr="Social Care Institute for Excellence (SCIE)">
            <a:extLst>
              <a:ext uri="{FF2B5EF4-FFF2-40B4-BE49-F238E27FC236}">
                <a16:creationId xmlns:a16="http://schemas.microsoft.com/office/drawing/2014/main" id="{9F334B2B-5B65-5B4B-5574-1ADE1C8CB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9" y="491737"/>
            <a:ext cx="18383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logo&#10;&#10;Description automatically generated">
            <a:extLst>
              <a:ext uri="{FF2B5EF4-FFF2-40B4-BE49-F238E27FC236}">
                <a16:creationId xmlns:a16="http://schemas.microsoft.com/office/drawing/2014/main" id="{F85C7B99-2B85-DCAD-8777-D3A881A9B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201" y="676945"/>
            <a:ext cx="4728279" cy="852486"/>
          </a:xfrm>
          <a:prstGeom prst="rect">
            <a:avLst/>
          </a:prstGeom>
        </p:spPr>
      </p:pic>
      <p:pic>
        <p:nvPicPr>
          <p:cNvPr id="2" name="Picture 1">
            <a:extLst>
              <a:ext uri="{FF2B5EF4-FFF2-40B4-BE49-F238E27FC236}">
                <a16:creationId xmlns:a16="http://schemas.microsoft.com/office/drawing/2014/main" id="{B1B898EA-2C5E-76F3-5137-79BBC36717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3915" y="491737"/>
            <a:ext cx="2164080" cy="913817"/>
          </a:xfrm>
          <a:prstGeom prst="rect">
            <a:avLst/>
          </a:prstGeom>
          <a:noFill/>
          <a:ln>
            <a:noFill/>
          </a:ln>
        </p:spPr>
      </p:pic>
    </p:spTree>
    <p:extLst>
      <p:ext uri="{BB962C8B-B14F-4D97-AF65-F5344CB8AC3E}">
        <p14:creationId xmlns:p14="http://schemas.microsoft.com/office/powerpoint/2010/main" val="343691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1371-7D70-F455-9ACA-9A8934E6A4CB}"/>
              </a:ext>
            </a:extLst>
          </p:cNvPr>
          <p:cNvSpPr>
            <a:spLocks noGrp="1"/>
          </p:cNvSpPr>
          <p:nvPr>
            <p:ph type="title"/>
          </p:nvPr>
        </p:nvSpPr>
        <p:spPr>
          <a:xfrm>
            <a:off x="-853486" y="-1248338"/>
            <a:ext cx="8207229" cy="4095176"/>
          </a:xfrm>
        </p:spPr>
        <p:txBody>
          <a:bodyPr/>
          <a:lstStyle/>
          <a:p>
            <a:r>
              <a:rPr lang="en-US" i="0" dirty="0">
                <a:solidFill>
                  <a:schemeClr val="bg1"/>
                </a:solidFill>
              </a:rPr>
              <a:t>Thank you</a:t>
            </a:r>
          </a:p>
        </p:txBody>
      </p:sp>
      <p:sp>
        <p:nvSpPr>
          <p:cNvPr id="4" name="TextBox 3">
            <a:extLst>
              <a:ext uri="{FF2B5EF4-FFF2-40B4-BE49-F238E27FC236}">
                <a16:creationId xmlns:a16="http://schemas.microsoft.com/office/drawing/2014/main" id="{77566CF6-2F6D-A8C2-EFC2-6A35BAD792BD}"/>
              </a:ext>
            </a:extLst>
          </p:cNvPr>
          <p:cNvSpPr txBox="1"/>
          <p:nvPr/>
        </p:nvSpPr>
        <p:spPr>
          <a:xfrm>
            <a:off x="1992385" y="2630592"/>
            <a:ext cx="8207229" cy="1380571"/>
          </a:xfrm>
          <a:prstGeom prst="rect">
            <a:avLst/>
          </a:prstGeom>
          <a:noFill/>
        </p:spPr>
        <p:txBody>
          <a:bodyPr wrap="square">
            <a:spAutoFit/>
          </a:bodyPr>
          <a:lstStyle/>
          <a:p>
            <a:pPr>
              <a:lnSpc>
                <a:spcPct val="160000"/>
              </a:lnSpc>
            </a:pPr>
            <a:r>
              <a:rPr lang="en-GB" sz="2800" dirty="0">
                <a:solidFill>
                  <a:schemeClr val="bg1"/>
                </a:solidFill>
                <a:latin typeface="Arial" panose="020B0604020202020204" pitchFamily="34" charset="0"/>
                <a:cs typeface="Arial" panose="020B0604020202020204" pitchFamily="34" charset="0"/>
              </a:rPr>
              <a:t>Register for SCIE’s newsletter, </a:t>
            </a:r>
            <a:r>
              <a:rPr lang="en-GB" sz="2800" dirty="0" err="1">
                <a:solidFill>
                  <a:schemeClr val="bg1"/>
                </a:solidFill>
                <a:latin typeface="Arial" panose="020B0604020202020204" pitchFamily="34" charset="0"/>
                <a:cs typeface="Arial" panose="020B0604020202020204" pitchFamily="34" charset="0"/>
              </a:rPr>
              <a:t>SCIELine</a:t>
            </a:r>
            <a:endParaRPr lang="en-GB" sz="2800" dirty="0">
              <a:solidFill>
                <a:schemeClr val="bg1"/>
              </a:solidFill>
              <a:latin typeface="Arial" panose="020B0604020202020204" pitchFamily="34" charset="0"/>
              <a:cs typeface="Arial" panose="020B0604020202020204" pitchFamily="34" charset="0"/>
            </a:endParaRPr>
          </a:p>
          <a:p>
            <a:pPr>
              <a:lnSpc>
                <a:spcPct val="160000"/>
              </a:lnSpc>
            </a:pPr>
            <a:r>
              <a:rPr lang="en-GB" sz="2800" dirty="0">
                <a:solidFill>
                  <a:schemeClr val="bg1"/>
                </a:solidFill>
                <a:latin typeface="Arial" panose="020B0604020202020204" pitchFamily="34" charset="0"/>
                <a:cs typeface="Arial" panose="020B0604020202020204" pitchFamily="34" charset="0"/>
              </a:rPr>
              <a:t>https://www.scie.org.uk/myscie/register</a:t>
            </a:r>
            <a:r>
              <a:rPr lang="en-US" sz="2800" dirty="0">
                <a:solidFill>
                  <a:schemeClr val="bg1"/>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D7C2935E-F4B8-1E5F-2C27-A80B724FA922}"/>
              </a:ext>
            </a:extLst>
          </p:cNvPr>
          <p:cNvPicPr>
            <a:picLocks noChangeAspect="1"/>
          </p:cNvPicPr>
          <p:nvPr/>
        </p:nvPicPr>
        <p:blipFill>
          <a:blip r:embed="rId2"/>
          <a:stretch>
            <a:fillRect/>
          </a:stretch>
        </p:blipFill>
        <p:spPr>
          <a:xfrm>
            <a:off x="172178" y="5993426"/>
            <a:ext cx="2689010" cy="864574"/>
          </a:xfrm>
          <a:prstGeom prst="rect">
            <a:avLst/>
          </a:prstGeom>
        </p:spPr>
      </p:pic>
    </p:spTree>
    <p:extLst>
      <p:ext uri="{BB962C8B-B14F-4D97-AF65-F5344CB8AC3E}">
        <p14:creationId xmlns:p14="http://schemas.microsoft.com/office/powerpoint/2010/main" val="275899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2273659" y="1444097"/>
            <a:ext cx="8217360" cy="4131528"/>
          </a:xfrm>
        </p:spPr>
        <p:txBody>
          <a:bodyPr>
            <a:normAutofit fontScale="85000" lnSpcReduction="20000"/>
          </a:bodyPr>
          <a:lstStyle/>
          <a:p>
            <a:pPr marL="342900" indent="-342900">
              <a:lnSpc>
                <a:spcPct val="107000"/>
              </a:lnSpc>
              <a:spcAft>
                <a:spcPts val="800"/>
              </a:spcAft>
              <a:buFont typeface="Symbol" panose="05050102010706020507" pitchFamily="18" charset="2"/>
              <a:buChar char=""/>
            </a:pPr>
            <a:r>
              <a:rPr lang="en-GB" sz="1800" dirty="0">
                <a:solidFill>
                  <a:srgbClr val="242424"/>
                </a:solidFill>
              </a:rPr>
              <a:t>Host: Ellie Howarth, Social Care Institute for Excellence</a:t>
            </a:r>
          </a:p>
          <a:p>
            <a:pPr marL="342900" indent="-342900">
              <a:lnSpc>
                <a:spcPct val="107000"/>
              </a:lnSpc>
              <a:spcAft>
                <a:spcPts val="800"/>
              </a:spcAft>
              <a:buFont typeface="Symbol" panose="05050102010706020507" pitchFamily="18" charset="2"/>
              <a:buChar char=""/>
            </a:pPr>
            <a:r>
              <a:rPr lang="en-GB" sz="1800" dirty="0">
                <a:solidFill>
                  <a:srgbClr val="242424"/>
                </a:solidFill>
              </a:rPr>
              <a:t>Chair: Lyn Romeo, Chief Social Worker</a:t>
            </a:r>
          </a:p>
          <a:p>
            <a:pPr marL="342900" indent="-342900">
              <a:lnSpc>
                <a:spcPct val="107000"/>
              </a:lnSpc>
              <a:spcAft>
                <a:spcPts val="800"/>
              </a:spcAft>
              <a:buFont typeface="Symbol" panose="05050102010706020507" pitchFamily="18" charset="2"/>
              <a:buChar char=""/>
            </a:pPr>
            <a:r>
              <a:rPr lang="en-GB" sz="1800" dirty="0">
                <a:solidFill>
                  <a:srgbClr val="242424"/>
                </a:solidFill>
              </a:rPr>
              <a:t>Julie Laughton, Deputy Director of ASC Assurance, Data and Support</a:t>
            </a:r>
          </a:p>
          <a:p>
            <a:pPr marL="342900" indent="-342900">
              <a:lnSpc>
                <a:spcPct val="107000"/>
              </a:lnSpc>
              <a:spcAft>
                <a:spcPts val="800"/>
              </a:spcAft>
              <a:buFont typeface="Symbol" panose="05050102010706020507" pitchFamily="18" charset="2"/>
              <a:buChar char=""/>
            </a:pPr>
            <a:r>
              <a:rPr lang="en-GB" sz="1800" dirty="0">
                <a:solidFill>
                  <a:srgbClr val="242424"/>
                </a:solidFill>
              </a:rPr>
              <a:t>Isobel Flannelly, Client Level Data local delivery lead</a:t>
            </a:r>
          </a:p>
          <a:p>
            <a:pPr>
              <a:lnSpc>
                <a:spcPct val="107000"/>
              </a:lnSpc>
              <a:spcAft>
                <a:spcPts val="800"/>
              </a:spcAft>
            </a:pPr>
            <a:r>
              <a:rPr lang="en-GB" sz="1800" dirty="0">
                <a:solidFill>
                  <a:srgbClr val="242424"/>
                </a:solidFill>
              </a:rPr>
              <a:t>Local Authority colleagues, Dorset Council: </a:t>
            </a:r>
          </a:p>
          <a:p>
            <a:pPr marL="342900" indent="-342900">
              <a:lnSpc>
                <a:spcPct val="107000"/>
              </a:lnSpc>
              <a:spcAft>
                <a:spcPts val="800"/>
              </a:spcAft>
              <a:buFont typeface="Symbol" panose="05050102010706020507" pitchFamily="18" charset="2"/>
              <a:buChar char=""/>
            </a:pPr>
            <a:r>
              <a:rPr lang="en-GB" sz="1800" dirty="0">
                <a:solidFill>
                  <a:srgbClr val="242424"/>
                </a:solidFill>
              </a:rPr>
              <a:t>Julia Ingram, Corporate Director for Adult Social Care </a:t>
            </a:r>
          </a:p>
          <a:p>
            <a:pPr marL="342900" indent="-342900">
              <a:lnSpc>
                <a:spcPct val="107000"/>
              </a:lnSpc>
              <a:spcAft>
                <a:spcPts val="800"/>
              </a:spcAft>
              <a:buFont typeface="Symbol" panose="05050102010706020507" pitchFamily="18" charset="2"/>
              <a:buChar char=""/>
            </a:pPr>
            <a:r>
              <a:rPr lang="en-GB" sz="1800" dirty="0">
                <a:solidFill>
                  <a:srgbClr val="242424"/>
                </a:solidFill>
              </a:rPr>
              <a:t>Louise Ford, BI &amp; </a:t>
            </a:r>
            <a:r>
              <a:rPr lang="en-GB" sz="1800" dirty="0">
                <a:solidFill>
                  <a:srgbClr val="242424"/>
                </a:solidFill>
                <a:effectLst/>
                <a:ea typeface="Times New Roman" panose="02020603050405020304" pitchFamily="18" charset="0"/>
              </a:rPr>
              <a:t>Performance Business Partner for Adults and Housing </a:t>
            </a:r>
            <a:endParaRPr lang="en-GB" sz="1800" dirty="0">
              <a:solidFill>
                <a:srgbClr val="242424"/>
              </a:solidFill>
              <a:effectLst/>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solidFill>
                  <a:srgbClr val="242424"/>
                </a:solidFill>
                <a:effectLst/>
                <a:ea typeface="Times New Roman" panose="02020603050405020304" pitchFamily="18" charset="0"/>
              </a:rPr>
              <a:t>Eleanor Templeman, Locality Manager covering Weymouth and Portland</a:t>
            </a:r>
          </a:p>
          <a:p>
            <a:pPr marL="342900" lvl="0" indent="-342900">
              <a:lnSpc>
                <a:spcPct val="107000"/>
              </a:lnSpc>
              <a:spcAft>
                <a:spcPts val="800"/>
              </a:spcAft>
              <a:buFont typeface="Symbol" panose="05050102010706020507" pitchFamily="18" charset="2"/>
              <a:buChar char=""/>
            </a:pPr>
            <a:r>
              <a:rPr lang="en-GB" sz="1800" dirty="0">
                <a:solidFill>
                  <a:srgbClr val="242424"/>
                </a:solidFill>
                <a:effectLst/>
                <a:ea typeface="Times New Roman" panose="02020603050405020304" pitchFamily="18" charset="0"/>
              </a:rPr>
              <a:t>Emma Rush- Head of ASC CQC assurance and local delivery unit</a:t>
            </a:r>
            <a:endParaRPr lang="en-GB" sz="1800" dirty="0">
              <a:effectLst/>
              <a:ea typeface="Times New Roman" panose="02020603050405020304" pitchFamily="18" charset="0"/>
            </a:endParaRPr>
          </a:p>
          <a:p>
            <a:pPr marL="342900" lvl="0" indent="-342900">
              <a:buFont typeface="Symbol" panose="05050102010706020507" pitchFamily="18" charset="2"/>
              <a:buChar char=""/>
            </a:pPr>
            <a:r>
              <a:rPr lang="en-GB" sz="1800" dirty="0">
                <a:solidFill>
                  <a:srgbClr val="242424"/>
                </a:solidFill>
                <a:effectLst/>
                <a:ea typeface="Times New Roman" panose="02020603050405020304" pitchFamily="18" charset="0"/>
              </a:rPr>
              <a:t>Jenny </a:t>
            </a:r>
            <a:r>
              <a:rPr lang="en-GB" sz="1800" dirty="0" err="1">
                <a:solidFill>
                  <a:srgbClr val="242424"/>
                </a:solidFill>
                <a:effectLst/>
                <a:ea typeface="Times New Roman" panose="02020603050405020304" pitchFamily="18" charset="0"/>
              </a:rPr>
              <a:t>Neuburger</a:t>
            </a:r>
            <a:r>
              <a:rPr lang="en-GB" sz="1800" dirty="0">
                <a:solidFill>
                  <a:srgbClr val="242424"/>
                </a:solidFill>
                <a:effectLst/>
                <a:ea typeface="Times New Roman" panose="02020603050405020304" pitchFamily="18" charset="0"/>
              </a:rPr>
              <a:t>- Head of ASC analysis, data science and CLD unit</a:t>
            </a:r>
            <a:endParaRPr lang="en-GB" sz="1800" dirty="0">
              <a:effectLst/>
              <a:ea typeface="Times New Roman" panose="02020603050405020304" pitchFamily="18" charset="0"/>
            </a:endParaRP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dirty="0"/>
          </a:p>
        </p:txBody>
      </p:sp>
      <p:sp>
        <p:nvSpPr>
          <p:cNvPr id="5" name="Title 4">
            <a:extLst>
              <a:ext uri="{FF2B5EF4-FFF2-40B4-BE49-F238E27FC236}">
                <a16:creationId xmlns:a16="http://schemas.microsoft.com/office/drawing/2014/main" id="{91EBE194-11B0-BBC9-CDC7-4846DAD4509C}"/>
              </a:ext>
            </a:extLst>
          </p:cNvPr>
          <p:cNvSpPr>
            <a:spLocks noGrp="1"/>
          </p:cNvSpPr>
          <p:nvPr>
            <p:ph type="title"/>
          </p:nvPr>
        </p:nvSpPr>
        <p:spPr>
          <a:xfrm>
            <a:off x="2168240" y="787265"/>
            <a:ext cx="6983999" cy="656832"/>
          </a:xfrm>
        </p:spPr>
        <p:txBody>
          <a:bodyPr>
            <a:normAutofit/>
          </a:bodyPr>
          <a:lstStyle/>
          <a:p>
            <a:r>
              <a:rPr lang="en-GB" sz="3200" dirty="0"/>
              <a:t>Your panel</a:t>
            </a:r>
          </a:p>
        </p:txBody>
      </p:sp>
    </p:spTree>
    <p:extLst>
      <p:ext uri="{BB962C8B-B14F-4D97-AF65-F5344CB8AC3E}">
        <p14:creationId xmlns:p14="http://schemas.microsoft.com/office/powerpoint/2010/main" val="103661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132F-4A7A-499D-B1FB-EE59D669D348}"/>
              </a:ext>
            </a:extLst>
          </p:cNvPr>
          <p:cNvSpPr>
            <a:spLocks noGrp="1"/>
          </p:cNvSpPr>
          <p:nvPr>
            <p:ph type="title"/>
          </p:nvPr>
        </p:nvSpPr>
        <p:spPr>
          <a:xfrm>
            <a:off x="211507" y="117252"/>
            <a:ext cx="11692946" cy="844839"/>
          </a:xfrm>
        </p:spPr>
        <p:txBody>
          <a:bodyPr/>
          <a:lstStyle/>
          <a:p>
            <a:br>
              <a:rPr lang="en-GB" sz="2000">
                <a:ea typeface="+mn-ea"/>
                <a:cs typeface="+mn-cs"/>
              </a:rPr>
            </a:br>
            <a:r>
              <a:rPr lang="en-GB">
                <a:ea typeface="+mn-ea"/>
                <a:cs typeface="+mn-cs"/>
              </a:rPr>
              <a:t>Agenda</a:t>
            </a:r>
            <a:endParaRPr lang="en-GB"/>
          </a:p>
        </p:txBody>
      </p:sp>
      <p:cxnSp>
        <p:nvCxnSpPr>
          <p:cNvPr id="4" name="Straight Connector 3">
            <a:extLst>
              <a:ext uri="{FF2B5EF4-FFF2-40B4-BE49-F238E27FC236}">
                <a16:creationId xmlns:a16="http://schemas.microsoft.com/office/drawing/2014/main" id="{6815DC7F-340A-4378-8C8E-F3AA99D3F489}"/>
              </a:ext>
            </a:extLst>
          </p:cNvPr>
          <p:cNvCxnSpPr/>
          <p:nvPr/>
        </p:nvCxnSpPr>
        <p:spPr>
          <a:xfrm>
            <a:off x="211507" y="754273"/>
            <a:ext cx="11692946" cy="0"/>
          </a:xfrm>
          <a:prstGeom prst="line">
            <a:avLst/>
          </a:prstGeom>
          <a:ln w="22225">
            <a:solidFill>
              <a:srgbClr val="01B39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76E0EA9-17DE-4FF7-BB03-18D44816F409}"/>
              </a:ext>
            </a:extLst>
          </p:cNvPr>
          <p:cNvSpPr txBox="1"/>
          <p:nvPr/>
        </p:nvSpPr>
        <p:spPr>
          <a:xfrm>
            <a:off x="211507" y="1067393"/>
            <a:ext cx="11692946" cy="203132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35F9DECB-502A-4042-8CA0-4E6269DDC32E}"/>
              </a:ext>
            </a:extLst>
          </p:cNvPr>
          <p:cNvSpPr txBox="1"/>
          <p:nvPr/>
        </p:nvSpPr>
        <p:spPr>
          <a:xfrm>
            <a:off x="1308358" y="5785136"/>
            <a:ext cx="10676544" cy="369332"/>
          </a:xfrm>
          <a:prstGeom prst="rect">
            <a:avLst/>
          </a:prstGeom>
          <a:noFill/>
          <a:ln>
            <a:solidFill>
              <a:schemeClr val="accent1"/>
            </a:solid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There will be time for reflections and Q&amp;A today at the end of this session.  </a:t>
            </a:r>
          </a:p>
        </p:txBody>
      </p:sp>
      <p:pic>
        <p:nvPicPr>
          <p:cNvPr id="6" name="Graphic 5" descr="Megaphone with solid fill">
            <a:extLst>
              <a:ext uri="{FF2B5EF4-FFF2-40B4-BE49-F238E27FC236}">
                <a16:creationId xmlns:a16="http://schemas.microsoft.com/office/drawing/2014/main" id="{A4B5FEBB-D887-4E32-89A1-F0F1561EE3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901" y="5362348"/>
            <a:ext cx="914400" cy="914400"/>
          </a:xfrm>
          <a:prstGeom prst="rect">
            <a:avLst/>
          </a:prstGeom>
        </p:spPr>
      </p:pic>
      <p:sp>
        <p:nvSpPr>
          <p:cNvPr id="7" name="Slide Number Placeholder 6">
            <a:extLst>
              <a:ext uri="{FF2B5EF4-FFF2-40B4-BE49-F238E27FC236}">
                <a16:creationId xmlns:a16="http://schemas.microsoft.com/office/drawing/2014/main" id="{AD2610E9-69EC-4AAA-96A5-FB85133B6B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3" name="Table 7">
            <a:extLst>
              <a:ext uri="{FF2B5EF4-FFF2-40B4-BE49-F238E27FC236}">
                <a16:creationId xmlns:a16="http://schemas.microsoft.com/office/drawing/2014/main" id="{91FCC4A4-E39A-A6A6-87B4-159AEFF6ECE1}"/>
              </a:ext>
            </a:extLst>
          </p:cNvPr>
          <p:cNvGraphicFramePr>
            <a:graphicFrameLocks noGrp="1"/>
          </p:cNvGraphicFramePr>
          <p:nvPr>
            <p:extLst>
              <p:ext uri="{D42A27DB-BD31-4B8C-83A1-F6EECF244321}">
                <p14:modId xmlns:p14="http://schemas.microsoft.com/office/powerpoint/2010/main" val="754362948"/>
              </p:ext>
            </p:extLst>
          </p:nvPr>
        </p:nvGraphicFramePr>
        <p:xfrm>
          <a:off x="168577" y="857399"/>
          <a:ext cx="11768986" cy="4784837"/>
        </p:xfrm>
        <a:graphic>
          <a:graphicData uri="http://schemas.openxmlformats.org/drawingml/2006/table">
            <a:tbl>
              <a:tblPr firstRow="1" bandRow="1">
                <a:tableStyleId>{5940675A-B579-460E-94D1-54222C63F5DA}</a:tableStyleId>
              </a:tblPr>
              <a:tblGrid>
                <a:gridCol w="1771405">
                  <a:extLst>
                    <a:ext uri="{9D8B030D-6E8A-4147-A177-3AD203B41FA5}">
                      <a16:colId xmlns:a16="http://schemas.microsoft.com/office/drawing/2014/main" val="2985185346"/>
                    </a:ext>
                  </a:extLst>
                </a:gridCol>
                <a:gridCol w="9997581">
                  <a:extLst>
                    <a:ext uri="{9D8B030D-6E8A-4147-A177-3AD203B41FA5}">
                      <a16:colId xmlns:a16="http://schemas.microsoft.com/office/drawing/2014/main" val="4049368021"/>
                    </a:ext>
                  </a:extLst>
                </a:gridCol>
              </a:tblGrid>
              <a:tr h="797472">
                <a:tc>
                  <a:txBody>
                    <a:bodyPr/>
                    <a:lstStyle/>
                    <a:p>
                      <a:pPr lvl="0">
                        <a:buNone/>
                      </a:pPr>
                      <a:r>
                        <a:rPr lang="en-GB" sz="2000" kern="1200">
                          <a:solidFill>
                            <a:schemeClr val="tx1"/>
                          </a:solidFill>
                          <a:effectLst/>
                          <a:latin typeface="+mn-lt"/>
                          <a:cs typeface="+mn-cs"/>
                        </a:rPr>
                        <a:t>11:00-11:05</a:t>
                      </a:r>
                    </a:p>
                  </a:txBody>
                  <a:tcPr>
                    <a:lnL w="0">
                      <a:noFill/>
                    </a:lnL>
                    <a:lnR w="0">
                      <a:noFill/>
                    </a:lnR>
                    <a:lnT w="0">
                      <a:noFill/>
                    </a:lnT>
                    <a:lnB w="0">
                      <a:noFill/>
                    </a:lnB>
                    <a:lnTlToBr w="0">
                      <a:noFill/>
                    </a:lnTlToBr>
                    <a:lnBlToTr w="0">
                      <a:noFill/>
                    </a:lnBlToTr>
                  </a:tcPr>
                </a:tc>
                <a:tc>
                  <a:txBody>
                    <a:bodyPr/>
                    <a:lstStyle/>
                    <a:p>
                      <a:pPr marL="0" lvl="0" indent="0" algn="l">
                        <a:lnSpc>
                          <a:spcPct val="100000"/>
                        </a:lnSpc>
                        <a:spcBef>
                          <a:spcPts val="0"/>
                        </a:spcBef>
                        <a:spcAft>
                          <a:spcPts val="0"/>
                        </a:spcAft>
                        <a:buNone/>
                      </a:pPr>
                      <a:r>
                        <a:rPr lang="en-GB" sz="2000" b="1" i="0" kern="1200">
                          <a:solidFill>
                            <a:schemeClr val="tx1"/>
                          </a:solidFill>
                          <a:effectLst/>
                          <a:latin typeface="+mn-lt"/>
                          <a:ea typeface="Times New Roman" panose="02020603050405020304" pitchFamily="18" charset="0"/>
                          <a:cs typeface="+mn-cs"/>
                        </a:rPr>
                        <a:t>Welcome-</a:t>
                      </a:r>
                      <a:r>
                        <a:rPr lang="en-GB" sz="2000" b="0" i="1" kern="1200">
                          <a:solidFill>
                            <a:schemeClr val="tx1"/>
                          </a:solidFill>
                          <a:effectLst/>
                          <a:latin typeface="+mn-lt"/>
                          <a:ea typeface="Times New Roman" panose="02020603050405020304" pitchFamily="18" charset="0"/>
                          <a:cs typeface="+mn-cs"/>
                        </a:rPr>
                        <a:t> Lyn Romeo</a:t>
                      </a:r>
                    </a:p>
                  </a:txBody>
                  <a:tcPr>
                    <a:lnL w="0">
                      <a:noFill/>
                    </a:lnL>
                    <a:lnR w="0">
                      <a:noFill/>
                    </a:lnR>
                    <a:lnT w="0">
                      <a:noFill/>
                    </a:lnT>
                    <a:lnB w="0">
                      <a:noFill/>
                    </a:lnB>
                    <a:lnTlToBr w="0">
                      <a:noFill/>
                    </a:lnTlToBr>
                    <a:lnBlToTr w="0">
                      <a:noFill/>
                    </a:lnBlToTr>
                  </a:tcPr>
                </a:tc>
                <a:extLst>
                  <a:ext uri="{0D108BD9-81ED-4DB2-BD59-A6C34878D82A}">
                    <a16:rowId xmlns:a16="http://schemas.microsoft.com/office/drawing/2014/main" val="2367051518"/>
                  </a:ext>
                </a:extLst>
              </a:tr>
              <a:tr h="797473">
                <a:tc>
                  <a:txBody>
                    <a:bodyPr/>
                    <a:lstStyle/>
                    <a:p>
                      <a:r>
                        <a:rPr lang="en-GB" sz="2000" kern="1200">
                          <a:solidFill>
                            <a:schemeClr val="tx1"/>
                          </a:solidFill>
                          <a:effectLst/>
                          <a:latin typeface="+mn-lt"/>
                          <a:cs typeface="+mn-cs"/>
                        </a:rPr>
                        <a:t>11:05-11:10 </a:t>
                      </a:r>
                      <a:endParaRPr lang="en-GB"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2000" b="1" kern="1200">
                          <a:solidFill>
                            <a:schemeClr val="tx1"/>
                          </a:solidFill>
                          <a:effectLst/>
                          <a:latin typeface="+mn-lt"/>
                          <a:ea typeface="Times New Roman" panose="02020603050405020304" pitchFamily="18" charset="0"/>
                          <a:cs typeface="+mn-cs"/>
                        </a:rPr>
                        <a:t>Introduction- </a:t>
                      </a:r>
                      <a:r>
                        <a:rPr lang="en-GB" sz="2000" b="0" i="1" kern="1200">
                          <a:solidFill>
                            <a:schemeClr val="tx1"/>
                          </a:solidFill>
                          <a:effectLst/>
                          <a:latin typeface="+mn-lt"/>
                          <a:ea typeface="Times New Roman" panose="02020603050405020304" pitchFamily="18" charset="0"/>
                          <a:cs typeface="+mn-cs"/>
                        </a:rPr>
                        <a:t>Julie Laughton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13996534"/>
                  </a:ext>
                </a:extLst>
              </a:tr>
              <a:tr h="797473">
                <a:tc>
                  <a:txBody>
                    <a:bodyPr/>
                    <a:lstStyle/>
                    <a:p>
                      <a:r>
                        <a:rPr lang="en-GB" sz="2000" kern="1200">
                          <a:solidFill>
                            <a:schemeClr val="tx1"/>
                          </a:solidFill>
                          <a:effectLst/>
                          <a:latin typeface="+mn-lt"/>
                          <a:cs typeface="+mn-cs"/>
                        </a:rPr>
                        <a:t>11:10-11:20</a:t>
                      </a:r>
                      <a:endParaRPr lang="en-GB"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2000" b="1" kern="1200">
                          <a:solidFill>
                            <a:schemeClr val="tx1"/>
                          </a:solidFill>
                          <a:effectLst/>
                          <a:latin typeface="+mn-lt"/>
                          <a:ea typeface="Times New Roman" panose="02020603050405020304" pitchFamily="18" charset="0"/>
                          <a:cs typeface="+mn-cs"/>
                        </a:rPr>
                        <a:t>Why is data important (Care data matters and client level data)-</a:t>
                      </a:r>
                      <a:r>
                        <a:rPr lang="en-GB" sz="2000" b="0" i="1" kern="1200">
                          <a:solidFill>
                            <a:schemeClr val="tx1"/>
                          </a:solidFill>
                          <a:effectLst/>
                          <a:latin typeface="+mn-lt"/>
                          <a:ea typeface="Times New Roman" panose="02020603050405020304" pitchFamily="18" charset="0"/>
                          <a:cs typeface="+mn-cs"/>
                        </a:rPr>
                        <a:t>CLD team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0991789"/>
                  </a:ext>
                </a:extLst>
              </a:tr>
              <a:tr h="797473">
                <a:tc>
                  <a:txBody>
                    <a:bodyPr/>
                    <a:lstStyle/>
                    <a:p>
                      <a:r>
                        <a:rPr lang="en-GB" sz="2000" kern="1200">
                          <a:solidFill>
                            <a:schemeClr val="tx1"/>
                          </a:solidFill>
                          <a:effectLst/>
                          <a:latin typeface="+mn-lt"/>
                          <a:ea typeface="Times New Roman" panose="02020603050405020304" pitchFamily="18" charset="0"/>
                          <a:cs typeface="+mn-cs"/>
                        </a:rPr>
                        <a:t>11:20-11:40</a:t>
                      </a:r>
                      <a:endParaRPr lang="en-GB"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r>
                        <a:rPr lang="en-GB" sz="2000" b="1" kern="1200">
                          <a:solidFill>
                            <a:schemeClr val="tx1"/>
                          </a:solidFill>
                          <a:effectLst/>
                          <a:latin typeface="+mn-lt"/>
                          <a:ea typeface="Times New Roman" panose="02020603050405020304" pitchFamily="18" charset="0"/>
                          <a:cs typeface="+mn-cs"/>
                        </a:rPr>
                        <a:t>How can data support better outcomes for people needing care and support- </a:t>
                      </a:r>
                      <a:r>
                        <a:rPr lang="en-GB" sz="2000" b="0" i="1" kern="1200">
                          <a:solidFill>
                            <a:schemeClr val="tx1"/>
                          </a:solidFill>
                          <a:effectLst/>
                          <a:latin typeface="+mn-lt"/>
                          <a:ea typeface="Times New Roman" panose="02020603050405020304" pitchFamily="18" charset="0"/>
                          <a:cs typeface="+mn-cs"/>
                        </a:rPr>
                        <a:t>Local authority colleagues</a:t>
                      </a:r>
                      <a:endParaRPr lang="en-GB" sz="2000" b="1" i="1" kern="1200">
                        <a:solidFill>
                          <a:schemeClr val="tx1"/>
                        </a:solidFill>
                        <a:effectLst/>
                        <a:latin typeface="+mn-lt"/>
                        <a:ea typeface="Times New Roman" panose="02020603050405020304"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8990185"/>
                  </a:ext>
                </a:extLst>
              </a:tr>
              <a:tr h="797473">
                <a:tc>
                  <a:txBody>
                    <a:bodyPr/>
                    <a:lstStyle/>
                    <a:p>
                      <a:r>
                        <a:rPr lang="en-GB" sz="2000" kern="1200">
                          <a:solidFill>
                            <a:schemeClr val="tx1"/>
                          </a:solidFill>
                          <a:effectLst/>
                          <a:latin typeface="+mn-lt"/>
                          <a:cs typeface="+mn-cs"/>
                        </a:rPr>
                        <a:t>11:40-11:55</a:t>
                      </a:r>
                      <a:endParaRPr lang="en-GB"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2000" b="1" kern="1200">
                          <a:solidFill>
                            <a:schemeClr val="tx1"/>
                          </a:solidFill>
                          <a:effectLst/>
                          <a:latin typeface="+mn-lt"/>
                          <a:ea typeface="Times New Roman" panose="02020603050405020304" pitchFamily="18" charset="0"/>
                          <a:cs typeface="+mn-cs"/>
                        </a:rPr>
                        <a:t>Q&amp;A -</a:t>
                      </a:r>
                      <a:r>
                        <a:rPr lang="en-GB" sz="2000" b="0" i="1" kern="1200">
                          <a:solidFill>
                            <a:schemeClr val="tx1"/>
                          </a:solidFill>
                          <a:effectLst/>
                          <a:latin typeface="+mn-lt"/>
                          <a:ea typeface="Times New Roman" panose="02020603050405020304" pitchFamily="18" charset="0"/>
                          <a:cs typeface="+mn-cs"/>
                        </a:rPr>
                        <a:t> CLD team and Local authority colleagues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2875683"/>
                  </a:ext>
                </a:extLst>
              </a:tr>
              <a:tr h="797473">
                <a:tc>
                  <a:txBody>
                    <a:bodyPr/>
                    <a:lstStyle/>
                    <a:p>
                      <a:r>
                        <a:rPr lang="en-GB" sz="2000"/>
                        <a:t>11:55- 12:00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2000" b="1" i="0" kern="1200">
                          <a:solidFill>
                            <a:schemeClr val="tx1"/>
                          </a:solidFill>
                          <a:effectLst/>
                          <a:latin typeface="+mn-lt"/>
                          <a:ea typeface="Times New Roman" panose="02020603050405020304" pitchFamily="18" charset="0"/>
                          <a:cs typeface="+mn-cs"/>
                        </a:rPr>
                        <a:t>Final reflections- </a:t>
                      </a:r>
                      <a:r>
                        <a:rPr lang="en-GB" sz="2000" b="0" i="1" kern="1200">
                          <a:solidFill>
                            <a:schemeClr val="tx1"/>
                          </a:solidFill>
                          <a:effectLst/>
                          <a:latin typeface="+mn-lt"/>
                          <a:ea typeface="Times New Roman" panose="02020603050405020304" pitchFamily="18" charset="0"/>
                          <a:cs typeface="+mn-cs"/>
                        </a:rPr>
                        <a:t>Lyn Romeo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96087349"/>
                  </a:ext>
                </a:extLst>
              </a:tr>
            </a:tbl>
          </a:graphicData>
        </a:graphic>
      </p:graphicFrame>
    </p:spTree>
    <p:extLst>
      <p:ext uri="{BB962C8B-B14F-4D97-AF65-F5344CB8AC3E}">
        <p14:creationId xmlns:p14="http://schemas.microsoft.com/office/powerpoint/2010/main" val="279980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FDA21-3F48-9143-6EAE-B8895DFF0FD8}"/>
              </a:ext>
            </a:extLst>
          </p:cNvPr>
          <p:cNvSpPr>
            <a:spLocks noGrp="1"/>
          </p:cNvSpPr>
          <p:nvPr>
            <p:ph type="body" idx="1"/>
          </p:nvPr>
        </p:nvSpPr>
        <p:spPr/>
        <p:txBody>
          <a:bodyPr/>
          <a:lstStyle/>
          <a:p>
            <a:r>
              <a:rPr lang="en-GB"/>
              <a:t>Welcome </a:t>
            </a:r>
          </a:p>
        </p:txBody>
      </p:sp>
      <p:sp>
        <p:nvSpPr>
          <p:cNvPr id="3" name="TextBox 2">
            <a:extLst>
              <a:ext uri="{FF2B5EF4-FFF2-40B4-BE49-F238E27FC236}">
                <a16:creationId xmlns:a16="http://schemas.microsoft.com/office/drawing/2014/main" id="{6273D4EA-FB1D-BE81-A951-EE1AE79118A3}"/>
              </a:ext>
            </a:extLst>
          </p:cNvPr>
          <p:cNvSpPr txBox="1"/>
          <p:nvPr/>
        </p:nvSpPr>
        <p:spPr>
          <a:xfrm>
            <a:off x="1330507" y="1464645"/>
            <a:ext cx="10167021" cy="3170099"/>
          </a:xfrm>
          <a:prstGeom prst="rect">
            <a:avLst/>
          </a:prstGeom>
          <a:noFill/>
        </p:spPr>
        <p:txBody>
          <a:bodyPr wrap="square" lIns="91440" tIns="45720" rIns="91440" bIns="45720" anchor="t">
            <a:spAutoFit/>
          </a:bodyPr>
          <a:lstStyle/>
          <a:p>
            <a:pPr algn="l" rtl="0" fontAlgn="base"/>
            <a:r>
              <a:rPr lang="en-GB" sz="2000" b="0" i="0">
                <a:solidFill>
                  <a:srgbClr val="000000"/>
                </a:solidFill>
                <a:effectLst/>
                <a:latin typeface="Arial"/>
                <a:cs typeface="Arial"/>
              </a:rPr>
              <a:t>​</a:t>
            </a:r>
          </a:p>
          <a:p>
            <a:pPr algn="l" rtl="0" fontAlgn="base"/>
            <a:r>
              <a:rPr lang="en-GB" sz="2000" b="1" i="0" u="none" strike="noStrike">
                <a:solidFill>
                  <a:srgbClr val="000000"/>
                </a:solidFill>
                <a:effectLst/>
                <a:latin typeface="Arial"/>
                <a:cs typeface="Arial"/>
              </a:rPr>
              <a:t>Purpose of today: </a:t>
            </a:r>
            <a:r>
              <a:rPr lang="en-GB" sz="2000" b="0" i="0">
                <a:solidFill>
                  <a:srgbClr val="000000"/>
                </a:solidFill>
                <a:effectLst/>
                <a:latin typeface="Arial"/>
                <a:cs typeface="Arial"/>
              </a:rPr>
              <a:t>​</a:t>
            </a:r>
          </a:p>
          <a:p>
            <a:pPr algn="l" rtl="0" fontAlgn="base"/>
            <a:r>
              <a:rPr lang="en-GB" sz="2000" b="0" i="0">
                <a:solidFill>
                  <a:srgbClr val="000000"/>
                </a:solidFill>
                <a:effectLst/>
                <a:latin typeface="Arial"/>
                <a:cs typeface="Arial"/>
              </a:rPr>
              <a:t>​</a:t>
            </a:r>
          </a:p>
          <a:p>
            <a:pPr fontAlgn="base"/>
            <a:r>
              <a:rPr lang="en-GB" sz="2000">
                <a:solidFill>
                  <a:srgbClr val="000000"/>
                </a:solidFill>
                <a:latin typeface="Arial"/>
                <a:cs typeface="Arial"/>
              </a:rPr>
              <a:t>Summarise why data and information are important </a:t>
            </a:r>
            <a:endParaRPr lang="en-GB" sz="2000">
              <a:solidFill>
                <a:srgbClr val="000000"/>
              </a:solidFill>
              <a:latin typeface="Arial" panose="020B0604020202020204" pitchFamily="34" charset="0"/>
              <a:cs typeface="Arial"/>
            </a:endParaRPr>
          </a:p>
          <a:p>
            <a:pPr algn="l" rtl="0" fontAlgn="base"/>
            <a:endParaRPr lang="en-GB" sz="2000">
              <a:solidFill>
                <a:srgbClr val="000000"/>
              </a:solidFill>
              <a:latin typeface="Arial" panose="020B0604020202020204" pitchFamily="34" charset="0"/>
            </a:endParaRPr>
          </a:p>
          <a:p>
            <a:pPr algn="l" rtl="0" fontAlgn="base"/>
            <a:r>
              <a:rPr lang="en-GB" sz="2000">
                <a:solidFill>
                  <a:srgbClr val="000000"/>
                </a:solidFill>
                <a:latin typeface="Arial"/>
                <a:cs typeface="Arial"/>
              </a:rPr>
              <a:t>Update on progress across our national projects​ including Care Data Matters and client level data (CLD)</a:t>
            </a:r>
          </a:p>
          <a:p>
            <a:pPr algn="l" rtl="0" fontAlgn="base"/>
            <a:endParaRPr lang="en-GB" sz="2000" b="0" i="0" u="none" strike="noStrike">
              <a:solidFill>
                <a:srgbClr val="000000"/>
              </a:solidFill>
              <a:effectLst/>
              <a:latin typeface="Arial" panose="020B0604020202020204" pitchFamily="34" charset="0"/>
            </a:endParaRPr>
          </a:p>
          <a:p>
            <a:pPr fontAlgn="base"/>
            <a:r>
              <a:rPr lang="en-GB" sz="2000">
                <a:solidFill>
                  <a:srgbClr val="000000"/>
                </a:solidFill>
                <a:latin typeface="Arial"/>
                <a:cs typeface="Arial"/>
              </a:rPr>
              <a:t>Demonstrate how data is already being used to help </a:t>
            </a:r>
            <a:r>
              <a:rPr lang="en-GB" sz="2000" b="0" i="0" u="none" strike="noStrike">
                <a:solidFill>
                  <a:srgbClr val="000000"/>
                </a:solidFill>
                <a:effectLst/>
                <a:latin typeface="Arial"/>
                <a:cs typeface="Arial"/>
              </a:rPr>
              <a:t>shape our understanding </a:t>
            </a:r>
            <a:r>
              <a:rPr lang="en-GB" sz="2000">
                <a:solidFill>
                  <a:srgbClr val="000000"/>
                </a:solidFill>
                <a:latin typeface="Arial"/>
                <a:cs typeface="Arial"/>
              </a:rPr>
              <a:t>and delivery of adult social care, in supporting better outcomes for people </a:t>
            </a:r>
            <a:r>
              <a:rPr lang="en-GB" sz="2000" b="0" i="0">
                <a:solidFill>
                  <a:srgbClr val="000000"/>
                </a:solidFill>
                <a:effectLst/>
                <a:latin typeface="Arial"/>
                <a:cs typeface="Arial"/>
              </a:rPr>
              <a:t>​</a:t>
            </a:r>
          </a:p>
        </p:txBody>
      </p:sp>
      <p:pic>
        <p:nvPicPr>
          <p:cNvPr id="4" name="Graphic 3" descr="Connections with solid fill">
            <a:extLst>
              <a:ext uri="{FF2B5EF4-FFF2-40B4-BE49-F238E27FC236}">
                <a16:creationId xmlns:a16="http://schemas.microsoft.com/office/drawing/2014/main" id="{44FDD2E7-8C9E-D9C3-C64B-933C45C902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317" y="3057330"/>
            <a:ext cx="615186" cy="615186"/>
          </a:xfrm>
          <a:prstGeom prst="rect">
            <a:avLst/>
          </a:prstGeom>
        </p:spPr>
      </p:pic>
      <p:pic>
        <p:nvPicPr>
          <p:cNvPr id="5" name="Graphic 4" descr="Clipboard Checked with solid fill">
            <a:extLst>
              <a:ext uri="{FF2B5EF4-FFF2-40B4-BE49-F238E27FC236}">
                <a16:creationId xmlns:a16="http://schemas.microsoft.com/office/drawing/2014/main" id="{B0BB6B79-D495-6520-DBE3-0306D14F6A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271" y="2316745"/>
            <a:ext cx="563232" cy="563232"/>
          </a:xfrm>
          <a:prstGeom prst="rect">
            <a:avLst/>
          </a:prstGeom>
        </p:spPr>
      </p:pic>
      <p:pic>
        <p:nvPicPr>
          <p:cNvPr id="6" name="Graphic 5" descr="Boardroom with solid fill">
            <a:extLst>
              <a:ext uri="{FF2B5EF4-FFF2-40B4-BE49-F238E27FC236}">
                <a16:creationId xmlns:a16="http://schemas.microsoft.com/office/drawing/2014/main" id="{B5FF6C7E-AB34-B74C-DD4D-D077C36D26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740" y="3808822"/>
            <a:ext cx="696686" cy="696686"/>
          </a:xfrm>
          <a:prstGeom prst="rect">
            <a:avLst/>
          </a:prstGeom>
        </p:spPr>
      </p:pic>
    </p:spTree>
    <p:extLst>
      <p:ext uri="{BB962C8B-B14F-4D97-AF65-F5344CB8AC3E}">
        <p14:creationId xmlns:p14="http://schemas.microsoft.com/office/powerpoint/2010/main" val="316500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132F-4A7A-499D-B1FB-EE59D669D348}"/>
              </a:ext>
            </a:extLst>
          </p:cNvPr>
          <p:cNvSpPr>
            <a:spLocks noGrp="1"/>
          </p:cNvSpPr>
          <p:nvPr>
            <p:ph type="title"/>
          </p:nvPr>
        </p:nvSpPr>
        <p:spPr>
          <a:xfrm>
            <a:off x="211507" y="73678"/>
            <a:ext cx="11810212" cy="844839"/>
          </a:xfrm>
        </p:spPr>
        <p:txBody>
          <a:bodyPr>
            <a:normAutofit/>
          </a:bodyPr>
          <a:lstStyle/>
          <a:p>
            <a:r>
              <a:rPr lang="en-GB" sz="2400">
                <a:ea typeface="+mn-ea"/>
                <a:cs typeface="+mn-cs"/>
              </a:rPr>
              <a:t>Accurate data is important for us all; those receiving care and support as well as those providing it </a:t>
            </a:r>
            <a:endParaRPr lang="en-GB" sz="2400"/>
          </a:p>
        </p:txBody>
      </p:sp>
      <p:cxnSp>
        <p:nvCxnSpPr>
          <p:cNvPr id="4" name="Straight Connector 3">
            <a:extLst>
              <a:ext uri="{FF2B5EF4-FFF2-40B4-BE49-F238E27FC236}">
                <a16:creationId xmlns:a16="http://schemas.microsoft.com/office/drawing/2014/main" id="{6815DC7F-340A-4378-8C8E-F3AA99D3F489}"/>
              </a:ext>
            </a:extLst>
          </p:cNvPr>
          <p:cNvCxnSpPr/>
          <p:nvPr/>
        </p:nvCxnSpPr>
        <p:spPr>
          <a:xfrm>
            <a:off x="211507" y="754273"/>
            <a:ext cx="11692946" cy="0"/>
          </a:xfrm>
          <a:prstGeom prst="line">
            <a:avLst/>
          </a:prstGeom>
          <a:ln w="22225">
            <a:solidFill>
              <a:srgbClr val="01B395"/>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AD2610E9-69EC-4AAA-96A5-FB85133B6B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0" name="Graphic 9" descr="Boardroom with solid fill">
            <a:extLst>
              <a:ext uri="{FF2B5EF4-FFF2-40B4-BE49-F238E27FC236}">
                <a16:creationId xmlns:a16="http://schemas.microsoft.com/office/drawing/2014/main" id="{405F81AF-3C9B-A171-AFBF-60F3D2AE50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0861" y="2938391"/>
            <a:ext cx="861407" cy="861407"/>
          </a:xfrm>
          <a:prstGeom prst="rect">
            <a:avLst/>
          </a:prstGeom>
        </p:spPr>
      </p:pic>
      <p:pic>
        <p:nvPicPr>
          <p:cNvPr id="12" name="Graphic 11" descr="User network with solid fill">
            <a:extLst>
              <a:ext uri="{FF2B5EF4-FFF2-40B4-BE49-F238E27FC236}">
                <a16:creationId xmlns:a16="http://schemas.microsoft.com/office/drawing/2014/main" id="{D13B3F41-07FD-F005-8158-AD72FA82D4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232" y="1979659"/>
            <a:ext cx="906915" cy="906915"/>
          </a:xfrm>
          <a:prstGeom prst="rect">
            <a:avLst/>
          </a:prstGeom>
        </p:spPr>
      </p:pic>
      <p:grpSp>
        <p:nvGrpSpPr>
          <p:cNvPr id="14" name="Group 13">
            <a:extLst>
              <a:ext uri="{FF2B5EF4-FFF2-40B4-BE49-F238E27FC236}">
                <a16:creationId xmlns:a16="http://schemas.microsoft.com/office/drawing/2014/main" id="{94FC8F43-6CDE-5CF8-0805-399F05DB9747}"/>
              </a:ext>
            </a:extLst>
          </p:cNvPr>
          <p:cNvGrpSpPr/>
          <p:nvPr/>
        </p:nvGrpSpPr>
        <p:grpSpPr>
          <a:xfrm>
            <a:off x="225552" y="1599112"/>
            <a:ext cx="11798242" cy="3834551"/>
            <a:chOff x="216172" y="1292404"/>
            <a:chExt cx="11540488" cy="3834551"/>
          </a:xfrm>
        </p:grpSpPr>
        <p:cxnSp>
          <p:nvCxnSpPr>
            <p:cNvPr id="15" name="Straight Connector 14">
              <a:extLst>
                <a:ext uri="{FF2B5EF4-FFF2-40B4-BE49-F238E27FC236}">
                  <a16:creationId xmlns:a16="http://schemas.microsoft.com/office/drawing/2014/main" id="{A32841B7-6779-81A3-8CC8-4CC3234D1E47}"/>
                </a:ext>
              </a:extLst>
            </p:cNvPr>
            <p:cNvCxnSpPr>
              <a:cxnSpLocks/>
            </p:cNvCxnSpPr>
            <p:nvPr/>
          </p:nvCxnSpPr>
          <p:spPr>
            <a:xfrm flipV="1">
              <a:off x="886612" y="2598517"/>
              <a:ext cx="10183840" cy="10691"/>
            </a:xfrm>
            <a:prstGeom prst="line">
              <a:avLst/>
            </a:prstGeom>
            <a:noFill/>
            <a:ln w="57150" cap="flat" cmpd="sng" algn="ctr">
              <a:solidFill>
                <a:srgbClr val="01A188"/>
              </a:solidFill>
              <a:prstDash val="solid"/>
              <a:miter lim="800000"/>
            </a:ln>
            <a:effectLst/>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ECB35DE-392F-FFB1-21C2-0D7556CF2B51}"/>
                </a:ext>
              </a:extLst>
            </p:cNvPr>
            <p:cNvGrpSpPr/>
            <p:nvPr/>
          </p:nvGrpSpPr>
          <p:grpSpPr>
            <a:xfrm>
              <a:off x="216172" y="1292404"/>
              <a:ext cx="11540488" cy="3834551"/>
              <a:chOff x="20" y="1292404"/>
              <a:chExt cx="11540488" cy="3834551"/>
            </a:xfrm>
          </p:grpSpPr>
          <p:sp>
            <p:nvSpPr>
              <p:cNvPr id="17" name="Freeform: Shape 16">
                <a:extLst>
                  <a:ext uri="{FF2B5EF4-FFF2-40B4-BE49-F238E27FC236}">
                    <a16:creationId xmlns:a16="http://schemas.microsoft.com/office/drawing/2014/main" id="{033F4BA5-B9B0-CD1E-4F97-1B9D108F0D92}"/>
                  </a:ext>
                </a:extLst>
              </p:cNvPr>
              <p:cNvSpPr/>
              <p:nvPr/>
            </p:nvSpPr>
            <p:spPr>
              <a:xfrm>
                <a:off x="20" y="1292404"/>
                <a:ext cx="3241556" cy="1128957"/>
              </a:xfrm>
              <a:custGeom>
                <a:avLst/>
                <a:gdLst>
                  <a:gd name="connsiteX0" fmla="*/ 0 w 2549755"/>
                  <a:gd name="connsiteY0" fmla="*/ 0 h 1128957"/>
                  <a:gd name="connsiteX1" fmla="*/ 2549755 w 2549755"/>
                  <a:gd name="connsiteY1" fmla="*/ 0 h 1128957"/>
                  <a:gd name="connsiteX2" fmla="*/ 2549755 w 2549755"/>
                  <a:gd name="connsiteY2" fmla="*/ 1128957 h 1128957"/>
                  <a:gd name="connsiteX3" fmla="*/ 0 w 2549755"/>
                  <a:gd name="connsiteY3" fmla="*/ 1128957 h 1128957"/>
                  <a:gd name="connsiteX4" fmla="*/ 0 w 2549755"/>
                  <a:gd name="connsiteY4" fmla="*/ 0 h 112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755" h="1128957">
                    <a:moveTo>
                      <a:pt x="0" y="0"/>
                    </a:moveTo>
                    <a:lnTo>
                      <a:pt x="2549755" y="0"/>
                    </a:lnTo>
                    <a:lnTo>
                      <a:pt x="2549755" y="1128957"/>
                    </a:lnTo>
                    <a:lnTo>
                      <a:pt x="0" y="1128957"/>
                    </a:lnTo>
                    <a:lnTo>
                      <a:pt x="0" y="0"/>
                    </a:lnTo>
                    <a:close/>
                  </a:path>
                </a:pathLst>
              </a:custGeom>
              <a:noFill/>
              <a:ln>
                <a:noFill/>
              </a:ln>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defPPr>
                  <a:defRPr lang="en-GB"/>
                </a:defPPr>
                <a:lvl1pPr marL="0" algn="l" defTabSz="914400" rtl="0" eaLnBrk="1" latinLnBrk="0" hangingPunct="1">
                  <a:defRPr sz="1800" kern="1200">
                    <a:solidFill>
                      <a:sysClr val="windowText" lastClr="000000">
                        <a:hueOff val="0"/>
                        <a:satOff val="0"/>
                        <a:lumOff val="0"/>
                        <a:alphaOff val="0"/>
                      </a:sysClr>
                    </a:solidFill>
                    <a:latin typeface="Arial" panose="020B0604020202020204"/>
                  </a:defRPr>
                </a:lvl1pPr>
                <a:lvl2pPr marL="457200" algn="l" defTabSz="914400" rtl="0" eaLnBrk="1" latinLnBrk="0" hangingPunct="1">
                  <a:defRPr sz="1800" kern="1200">
                    <a:solidFill>
                      <a:sysClr val="windowText" lastClr="000000">
                        <a:hueOff val="0"/>
                        <a:satOff val="0"/>
                        <a:lumOff val="0"/>
                        <a:alphaOff val="0"/>
                      </a:sysClr>
                    </a:solidFill>
                    <a:latin typeface="Arial" panose="020B0604020202020204"/>
                  </a:defRPr>
                </a:lvl2pPr>
                <a:lvl3pPr marL="914400" algn="l" defTabSz="914400" rtl="0" eaLnBrk="1" latinLnBrk="0" hangingPunct="1">
                  <a:defRPr sz="1800" kern="1200">
                    <a:solidFill>
                      <a:sysClr val="windowText" lastClr="000000">
                        <a:hueOff val="0"/>
                        <a:satOff val="0"/>
                        <a:lumOff val="0"/>
                        <a:alphaOff val="0"/>
                      </a:sysClr>
                    </a:solidFill>
                    <a:latin typeface="Arial" panose="020B0604020202020204"/>
                  </a:defRPr>
                </a:lvl3pPr>
                <a:lvl4pPr marL="1371600" algn="l" defTabSz="914400" rtl="0" eaLnBrk="1" latinLnBrk="0" hangingPunct="1">
                  <a:defRPr sz="1800" kern="1200">
                    <a:solidFill>
                      <a:sysClr val="windowText" lastClr="000000">
                        <a:hueOff val="0"/>
                        <a:satOff val="0"/>
                        <a:lumOff val="0"/>
                        <a:alphaOff val="0"/>
                      </a:sysClr>
                    </a:solidFill>
                    <a:latin typeface="Arial" panose="020B0604020202020204"/>
                  </a:defRPr>
                </a:lvl4pPr>
                <a:lvl5pPr marL="1828800" algn="l" defTabSz="914400" rtl="0" eaLnBrk="1" latinLnBrk="0" hangingPunct="1">
                  <a:defRPr sz="1800" kern="1200">
                    <a:solidFill>
                      <a:sysClr val="windowText" lastClr="000000">
                        <a:hueOff val="0"/>
                        <a:satOff val="0"/>
                        <a:lumOff val="0"/>
                        <a:alphaOff val="0"/>
                      </a:sysClr>
                    </a:solidFill>
                    <a:latin typeface="Arial" panose="020B0604020202020204"/>
                  </a:defRPr>
                </a:lvl5pPr>
                <a:lvl6pPr marL="2286000" algn="l" defTabSz="914400" rtl="0" eaLnBrk="1" latinLnBrk="0" hangingPunct="1">
                  <a:defRPr sz="1800" kern="1200">
                    <a:solidFill>
                      <a:sysClr val="windowText" lastClr="000000">
                        <a:hueOff val="0"/>
                        <a:satOff val="0"/>
                        <a:lumOff val="0"/>
                        <a:alphaOff val="0"/>
                      </a:sysClr>
                    </a:solidFill>
                    <a:latin typeface="Arial" panose="020B0604020202020204"/>
                  </a:defRPr>
                </a:lvl6pPr>
                <a:lvl7pPr marL="2743200" algn="l" defTabSz="914400" rtl="0" eaLnBrk="1" latinLnBrk="0" hangingPunct="1">
                  <a:defRPr sz="1800" kern="1200">
                    <a:solidFill>
                      <a:sysClr val="windowText" lastClr="000000">
                        <a:hueOff val="0"/>
                        <a:satOff val="0"/>
                        <a:lumOff val="0"/>
                        <a:alphaOff val="0"/>
                      </a:sysClr>
                    </a:solidFill>
                    <a:latin typeface="Arial" panose="020B0604020202020204"/>
                  </a:defRPr>
                </a:lvl7pPr>
                <a:lvl8pPr marL="3200400" algn="l" defTabSz="914400" rtl="0" eaLnBrk="1" latinLnBrk="0" hangingPunct="1">
                  <a:defRPr sz="1800" kern="1200">
                    <a:solidFill>
                      <a:sysClr val="windowText" lastClr="000000">
                        <a:hueOff val="0"/>
                        <a:satOff val="0"/>
                        <a:lumOff val="0"/>
                        <a:alphaOff val="0"/>
                      </a:sysClr>
                    </a:solidFill>
                    <a:latin typeface="Arial" panose="020B0604020202020204"/>
                  </a:defRPr>
                </a:lvl8pPr>
                <a:lvl9pPr marL="3657600" algn="l" defTabSz="914400" rtl="0" eaLnBrk="1" latinLnBrk="0" hangingPunct="1">
                  <a:defRPr sz="1800" kern="1200">
                    <a:solidFill>
                      <a:sysClr val="windowText" lastClr="000000">
                        <a:hueOff val="0"/>
                        <a:satOff val="0"/>
                        <a:lumOff val="0"/>
                        <a:alphaOff val="0"/>
                      </a:sysClr>
                    </a:solidFill>
                    <a:latin typeface="Arial" panose="020B0604020202020204"/>
                  </a:defRPr>
                </a:lvl9pPr>
              </a:lstStyle>
              <a:p>
                <a:pPr defTabSz="711200">
                  <a:lnSpc>
                    <a:spcPct val="90000"/>
                  </a:lnSpc>
                  <a:spcBef>
                    <a:spcPct val="0"/>
                  </a:spcBef>
                  <a:spcAft>
                    <a:spcPct val="35000"/>
                  </a:spcAft>
                </a:pPr>
                <a:r>
                  <a:rPr lang="en-GB" kern="1200"/>
                  <a:t>People who draw on care and support should have access to timely, high-quality data to improve the quality of the care they receive and to inform choices about the support they would like to receive</a:t>
                </a:r>
                <a:r>
                  <a:rPr lang="en-GB"/>
                  <a:t> </a:t>
                </a:r>
                <a:endParaRPr lang="en-GB" kern="1200"/>
              </a:p>
            </p:txBody>
          </p:sp>
          <p:sp>
            <p:nvSpPr>
              <p:cNvPr id="18" name="Oval 17">
                <a:extLst>
                  <a:ext uri="{FF2B5EF4-FFF2-40B4-BE49-F238E27FC236}">
                    <a16:creationId xmlns:a16="http://schemas.microsoft.com/office/drawing/2014/main" id="{49419517-28CD-F260-28B2-94B7BDD62D86}"/>
                  </a:ext>
                </a:extLst>
              </p:cNvPr>
              <p:cNvSpPr/>
              <p:nvPr/>
            </p:nvSpPr>
            <p:spPr>
              <a:xfrm>
                <a:off x="1350564" y="2442118"/>
                <a:ext cx="282239" cy="282239"/>
              </a:xfrm>
              <a:prstGeom prst="ellipse">
                <a:avLst/>
              </a:prstGeom>
              <a:solidFill>
                <a:srgbClr val="01A188"/>
              </a:solidFill>
              <a:ln>
                <a:noFill/>
              </a:ln>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GB"/>
              </a:p>
            </p:txBody>
          </p:sp>
          <p:sp>
            <p:nvSpPr>
              <p:cNvPr id="19" name="Freeform: Shape 18">
                <a:extLst>
                  <a:ext uri="{FF2B5EF4-FFF2-40B4-BE49-F238E27FC236}">
                    <a16:creationId xmlns:a16="http://schemas.microsoft.com/office/drawing/2014/main" id="{E1434CCA-3BEB-AACA-7EA4-E6D846A96FD9}"/>
                  </a:ext>
                </a:extLst>
              </p:cNvPr>
              <p:cNvSpPr/>
              <p:nvPr/>
            </p:nvSpPr>
            <p:spPr>
              <a:xfrm>
                <a:off x="1971539" y="2817795"/>
                <a:ext cx="4644815" cy="1289856"/>
              </a:xfrm>
              <a:custGeom>
                <a:avLst/>
                <a:gdLst>
                  <a:gd name="connsiteX0" fmla="*/ 0 w 2549755"/>
                  <a:gd name="connsiteY0" fmla="*/ 0 h 1128957"/>
                  <a:gd name="connsiteX1" fmla="*/ 2549755 w 2549755"/>
                  <a:gd name="connsiteY1" fmla="*/ 0 h 1128957"/>
                  <a:gd name="connsiteX2" fmla="*/ 2549755 w 2549755"/>
                  <a:gd name="connsiteY2" fmla="*/ 1128957 h 1128957"/>
                  <a:gd name="connsiteX3" fmla="*/ 0 w 2549755"/>
                  <a:gd name="connsiteY3" fmla="*/ 1128957 h 1128957"/>
                  <a:gd name="connsiteX4" fmla="*/ 0 w 2549755"/>
                  <a:gd name="connsiteY4" fmla="*/ 0 h 112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755" h="1128957">
                    <a:moveTo>
                      <a:pt x="0" y="0"/>
                    </a:moveTo>
                    <a:lnTo>
                      <a:pt x="2549755" y="0"/>
                    </a:lnTo>
                    <a:lnTo>
                      <a:pt x="2549755" y="1128957"/>
                    </a:lnTo>
                    <a:lnTo>
                      <a:pt x="0" y="1128957"/>
                    </a:lnTo>
                    <a:lnTo>
                      <a:pt x="0" y="0"/>
                    </a:lnTo>
                    <a:close/>
                  </a:path>
                </a:pathLst>
              </a:custGeom>
              <a:noFill/>
              <a:ln>
                <a:noFill/>
              </a:ln>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defPPr>
                  <a:defRPr lang="en-GB"/>
                </a:defPPr>
                <a:lvl1pPr marL="0" algn="l" defTabSz="914400" rtl="0" eaLnBrk="1" latinLnBrk="0" hangingPunct="1">
                  <a:defRPr sz="1800" kern="1200">
                    <a:solidFill>
                      <a:sysClr val="windowText" lastClr="000000">
                        <a:hueOff val="0"/>
                        <a:satOff val="0"/>
                        <a:lumOff val="0"/>
                        <a:alphaOff val="0"/>
                      </a:sysClr>
                    </a:solidFill>
                    <a:latin typeface="Arial" panose="020B0604020202020204"/>
                  </a:defRPr>
                </a:lvl1pPr>
                <a:lvl2pPr marL="457200" algn="l" defTabSz="914400" rtl="0" eaLnBrk="1" latinLnBrk="0" hangingPunct="1">
                  <a:defRPr sz="1800" kern="1200">
                    <a:solidFill>
                      <a:sysClr val="windowText" lastClr="000000">
                        <a:hueOff val="0"/>
                        <a:satOff val="0"/>
                        <a:lumOff val="0"/>
                        <a:alphaOff val="0"/>
                      </a:sysClr>
                    </a:solidFill>
                    <a:latin typeface="Arial" panose="020B0604020202020204"/>
                  </a:defRPr>
                </a:lvl2pPr>
                <a:lvl3pPr marL="914400" algn="l" defTabSz="914400" rtl="0" eaLnBrk="1" latinLnBrk="0" hangingPunct="1">
                  <a:defRPr sz="1800" kern="1200">
                    <a:solidFill>
                      <a:sysClr val="windowText" lastClr="000000">
                        <a:hueOff val="0"/>
                        <a:satOff val="0"/>
                        <a:lumOff val="0"/>
                        <a:alphaOff val="0"/>
                      </a:sysClr>
                    </a:solidFill>
                    <a:latin typeface="Arial" panose="020B0604020202020204"/>
                  </a:defRPr>
                </a:lvl3pPr>
                <a:lvl4pPr marL="1371600" algn="l" defTabSz="914400" rtl="0" eaLnBrk="1" latinLnBrk="0" hangingPunct="1">
                  <a:defRPr sz="1800" kern="1200">
                    <a:solidFill>
                      <a:sysClr val="windowText" lastClr="000000">
                        <a:hueOff val="0"/>
                        <a:satOff val="0"/>
                        <a:lumOff val="0"/>
                        <a:alphaOff val="0"/>
                      </a:sysClr>
                    </a:solidFill>
                    <a:latin typeface="Arial" panose="020B0604020202020204"/>
                  </a:defRPr>
                </a:lvl4pPr>
                <a:lvl5pPr marL="1828800" algn="l" defTabSz="914400" rtl="0" eaLnBrk="1" latinLnBrk="0" hangingPunct="1">
                  <a:defRPr sz="1800" kern="1200">
                    <a:solidFill>
                      <a:sysClr val="windowText" lastClr="000000">
                        <a:hueOff val="0"/>
                        <a:satOff val="0"/>
                        <a:lumOff val="0"/>
                        <a:alphaOff val="0"/>
                      </a:sysClr>
                    </a:solidFill>
                    <a:latin typeface="Arial" panose="020B0604020202020204"/>
                  </a:defRPr>
                </a:lvl5pPr>
                <a:lvl6pPr marL="2286000" algn="l" defTabSz="914400" rtl="0" eaLnBrk="1" latinLnBrk="0" hangingPunct="1">
                  <a:defRPr sz="1800" kern="1200">
                    <a:solidFill>
                      <a:sysClr val="windowText" lastClr="000000">
                        <a:hueOff val="0"/>
                        <a:satOff val="0"/>
                        <a:lumOff val="0"/>
                        <a:alphaOff val="0"/>
                      </a:sysClr>
                    </a:solidFill>
                    <a:latin typeface="Arial" panose="020B0604020202020204"/>
                  </a:defRPr>
                </a:lvl6pPr>
                <a:lvl7pPr marL="2743200" algn="l" defTabSz="914400" rtl="0" eaLnBrk="1" latinLnBrk="0" hangingPunct="1">
                  <a:defRPr sz="1800" kern="1200">
                    <a:solidFill>
                      <a:sysClr val="windowText" lastClr="000000">
                        <a:hueOff val="0"/>
                        <a:satOff val="0"/>
                        <a:lumOff val="0"/>
                        <a:alphaOff val="0"/>
                      </a:sysClr>
                    </a:solidFill>
                    <a:latin typeface="Arial" panose="020B0604020202020204"/>
                  </a:defRPr>
                </a:lvl7pPr>
                <a:lvl8pPr marL="3200400" algn="l" defTabSz="914400" rtl="0" eaLnBrk="1" latinLnBrk="0" hangingPunct="1">
                  <a:defRPr sz="1800" kern="1200">
                    <a:solidFill>
                      <a:sysClr val="windowText" lastClr="000000">
                        <a:hueOff val="0"/>
                        <a:satOff val="0"/>
                        <a:lumOff val="0"/>
                        <a:alphaOff val="0"/>
                      </a:sysClr>
                    </a:solidFill>
                    <a:latin typeface="Arial" panose="020B0604020202020204"/>
                  </a:defRPr>
                </a:lvl8pPr>
                <a:lvl9pPr marL="3657600" algn="l" defTabSz="914400" rtl="0" eaLnBrk="1" latinLnBrk="0" hangingPunct="1">
                  <a:defRPr sz="1800" kern="1200">
                    <a:solidFill>
                      <a:sysClr val="windowText" lastClr="000000">
                        <a:hueOff val="0"/>
                        <a:satOff val="0"/>
                        <a:lumOff val="0"/>
                        <a:alphaOff val="0"/>
                      </a:sysClr>
                    </a:solidFill>
                    <a:latin typeface="Arial" panose="020B0604020202020204"/>
                  </a:defRPr>
                </a:lvl9pPr>
              </a:lstStyle>
              <a:p>
                <a:pPr algn="ctr"/>
                <a:r>
                  <a:rPr lang="en-GB"/>
                  <a:t>Data can benefit those delivering care by:</a:t>
                </a:r>
              </a:p>
              <a:p>
                <a:pPr marL="342900" indent="-342900">
                  <a:buFont typeface="+mj-lt"/>
                  <a:buAutoNum type="arabicPeriod"/>
                </a:pPr>
                <a:r>
                  <a:rPr lang="en-GB"/>
                  <a:t>understanding the quality-of-care services to ensure continuity is maintained</a:t>
                </a:r>
              </a:p>
              <a:p>
                <a:pPr marL="342900" indent="-342900">
                  <a:buFont typeface="+mj-lt"/>
                  <a:buAutoNum type="arabicPeriod"/>
                </a:pPr>
                <a:r>
                  <a:rPr lang="en-GB"/>
                  <a:t>highlighting demand on services and enable the care market to respond quickly to changes</a:t>
                </a:r>
              </a:p>
              <a:p>
                <a:pPr marL="342900" indent="-342900">
                  <a:buFont typeface="+mj-lt"/>
                  <a:buAutoNum type="arabicPeriod"/>
                </a:pPr>
                <a:r>
                  <a:rPr lang="en-GB"/>
                  <a:t>access to individual level data can support safeguarding by sharing care plans and history of someone’s journey through the care system </a:t>
                </a:r>
              </a:p>
              <a:p>
                <a:pPr marL="0" lvl="0" indent="0" defTabSz="711200">
                  <a:lnSpc>
                    <a:spcPct val="90000"/>
                  </a:lnSpc>
                  <a:spcBef>
                    <a:spcPct val="0"/>
                  </a:spcBef>
                  <a:spcAft>
                    <a:spcPct val="35000"/>
                  </a:spcAft>
                  <a:buNone/>
                </a:pPr>
                <a:endParaRPr lang="en-GB" kern="1200"/>
              </a:p>
            </p:txBody>
          </p:sp>
          <p:sp>
            <p:nvSpPr>
              <p:cNvPr id="21" name="Oval 20">
                <a:extLst>
                  <a:ext uri="{FF2B5EF4-FFF2-40B4-BE49-F238E27FC236}">
                    <a16:creationId xmlns:a16="http://schemas.microsoft.com/office/drawing/2014/main" id="{BD4C7F59-60EC-4623-8C12-67AB2872B052}"/>
                  </a:ext>
                </a:extLst>
              </p:cNvPr>
              <p:cNvSpPr/>
              <p:nvPr/>
            </p:nvSpPr>
            <p:spPr>
              <a:xfrm>
                <a:off x="4042597" y="2438748"/>
                <a:ext cx="282239" cy="282239"/>
              </a:xfrm>
              <a:prstGeom prst="ellipse">
                <a:avLst/>
              </a:prstGeom>
              <a:solidFill>
                <a:srgbClr val="01A188"/>
              </a:solidFill>
              <a:ln>
                <a:noFill/>
              </a:ln>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GB"/>
              </a:p>
            </p:txBody>
          </p:sp>
          <p:sp>
            <p:nvSpPr>
              <p:cNvPr id="22" name="Freeform: Shape 21">
                <a:extLst>
                  <a:ext uri="{FF2B5EF4-FFF2-40B4-BE49-F238E27FC236}">
                    <a16:creationId xmlns:a16="http://schemas.microsoft.com/office/drawing/2014/main" id="{4AF95B58-97B7-D659-61BB-0E93D41867A3}"/>
                  </a:ext>
                </a:extLst>
              </p:cNvPr>
              <p:cNvSpPr/>
              <p:nvPr/>
            </p:nvSpPr>
            <p:spPr>
              <a:xfrm>
                <a:off x="5707327" y="1321500"/>
                <a:ext cx="3775872" cy="1171886"/>
              </a:xfrm>
              <a:custGeom>
                <a:avLst/>
                <a:gdLst>
                  <a:gd name="connsiteX0" fmla="*/ 0 w 2549755"/>
                  <a:gd name="connsiteY0" fmla="*/ 0 h 1128957"/>
                  <a:gd name="connsiteX1" fmla="*/ 2549755 w 2549755"/>
                  <a:gd name="connsiteY1" fmla="*/ 0 h 1128957"/>
                  <a:gd name="connsiteX2" fmla="*/ 2549755 w 2549755"/>
                  <a:gd name="connsiteY2" fmla="*/ 1128957 h 1128957"/>
                  <a:gd name="connsiteX3" fmla="*/ 0 w 2549755"/>
                  <a:gd name="connsiteY3" fmla="*/ 1128957 h 1128957"/>
                  <a:gd name="connsiteX4" fmla="*/ 0 w 2549755"/>
                  <a:gd name="connsiteY4" fmla="*/ 0 h 112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755" h="1128957">
                    <a:moveTo>
                      <a:pt x="0" y="0"/>
                    </a:moveTo>
                    <a:lnTo>
                      <a:pt x="2549755" y="0"/>
                    </a:lnTo>
                    <a:lnTo>
                      <a:pt x="2549755" y="1128957"/>
                    </a:lnTo>
                    <a:lnTo>
                      <a:pt x="0" y="1128957"/>
                    </a:lnTo>
                    <a:lnTo>
                      <a:pt x="0" y="0"/>
                    </a:lnTo>
                    <a:close/>
                  </a:path>
                </a:pathLst>
              </a:custGeom>
              <a:noFill/>
              <a:ln>
                <a:noFill/>
              </a:ln>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defPPr>
                  <a:defRPr lang="en-GB"/>
                </a:defPPr>
                <a:lvl1pPr marL="0" algn="l" defTabSz="914400" rtl="0" eaLnBrk="1" latinLnBrk="0" hangingPunct="1">
                  <a:defRPr sz="1800" kern="1200">
                    <a:solidFill>
                      <a:sysClr val="windowText" lastClr="000000">
                        <a:hueOff val="0"/>
                        <a:satOff val="0"/>
                        <a:lumOff val="0"/>
                        <a:alphaOff val="0"/>
                      </a:sysClr>
                    </a:solidFill>
                    <a:latin typeface="Arial" panose="020B0604020202020204"/>
                  </a:defRPr>
                </a:lvl1pPr>
                <a:lvl2pPr marL="457200" algn="l" defTabSz="914400" rtl="0" eaLnBrk="1" latinLnBrk="0" hangingPunct="1">
                  <a:defRPr sz="1800" kern="1200">
                    <a:solidFill>
                      <a:sysClr val="windowText" lastClr="000000">
                        <a:hueOff val="0"/>
                        <a:satOff val="0"/>
                        <a:lumOff val="0"/>
                        <a:alphaOff val="0"/>
                      </a:sysClr>
                    </a:solidFill>
                    <a:latin typeface="Arial" panose="020B0604020202020204"/>
                  </a:defRPr>
                </a:lvl2pPr>
                <a:lvl3pPr marL="914400" algn="l" defTabSz="914400" rtl="0" eaLnBrk="1" latinLnBrk="0" hangingPunct="1">
                  <a:defRPr sz="1800" kern="1200">
                    <a:solidFill>
                      <a:sysClr val="windowText" lastClr="000000">
                        <a:hueOff val="0"/>
                        <a:satOff val="0"/>
                        <a:lumOff val="0"/>
                        <a:alphaOff val="0"/>
                      </a:sysClr>
                    </a:solidFill>
                    <a:latin typeface="Arial" panose="020B0604020202020204"/>
                  </a:defRPr>
                </a:lvl3pPr>
                <a:lvl4pPr marL="1371600" algn="l" defTabSz="914400" rtl="0" eaLnBrk="1" latinLnBrk="0" hangingPunct="1">
                  <a:defRPr sz="1800" kern="1200">
                    <a:solidFill>
                      <a:sysClr val="windowText" lastClr="000000">
                        <a:hueOff val="0"/>
                        <a:satOff val="0"/>
                        <a:lumOff val="0"/>
                        <a:alphaOff val="0"/>
                      </a:sysClr>
                    </a:solidFill>
                    <a:latin typeface="Arial" panose="020B0604020202020204"/>
                  </a:defRPr>
                </a:lvl4pPr>
                <a:lvl5pPr marL="1828800" algn="l" defTabSz="914400" rtl="0" eaLnBrk="1" latinLnBrk="0" hangingPunct="1">
                  <a:defRPr sz="1800" kern="1200">
                    <a:solidFill>
                      <a:sysClr val="windowText" lastClr="000000">
                        <a:hueOff val="0"/>
                        <a:satOff val="0"/>
                        <a:lumOff val="0"/>
                        <a:alphaOff val="0"/>
                      </a:sysClr>
                    </a:solidFill>
                    <a:latin typeface="Arial" panose="020B0604020202020204"/>
                  </a:defRPr>
                </a:lvl5pPr>
                <a:lvl6pPr marL="2286000" algn="l" defTabSz="914400" rtl="0" eaLnBrk="1" latinLnBrk="0" hangingPunct="1">
                  <a:defRPr sz="1800" kern="1200">
                    <a:solidFill>
                      <a:sysClr val="windowText" lastClr="000000">
                        <a:hueOff val="0"/>
                        <a:satOff val="0"/>
                        <a:lumOff val="0"/>
                        <a:alphaOff val="0"/>
                      </a:sysClr>
                    </a:solidFill>
                    <a:latin typeface="Arial" panose="020B0604020202020204"/>
                  </a:defRPr>
                </a:lvl6pPr>
                <a:lvl7pPr marL="2743200" algn="l" defTabSz="914400" rtl="0" eaLnBrk="1" latinLnBrk="0" hangingPunct="1">
                  <a:defRPr sz="1800" kern="1200">
                    <a:solidFill>
                      <a:sysClr val="windowText" lastClr="000000">
                        <a:hueOff val="0"/>
                        <a:satOff val="0"/>
                        <a:lumOff val="0"/>
                        <a:alphaOff val="0"/>
                      </a:sysClr>
                    </a:solidFill>
                    <a:latin typeface="Arial" panose="020B0604020202020204"/>
                  </a:defRPr>
                </a:lvl7pPr>
                <a:lvl8pPr marL="3200400" algn="l" defTabSz="914400" rtl="0" eaLnBrk="1" latinLnBrk="0" hangingPunct="1">
                  <a:defRPr sz="1800" kern="1200">
                    <a:solidFill>
                      <a:sysClr val="windowText" lastClr="000000">
                        <a:hueOff val="0"/>
                        <a:satOff val="0"/>
                        <a:lumOff val="0"/>
                        <a:alphaOff val="0"/>
                      </a:sysClr>
                    </a:solidFill>
                    <a:latin typeface="Arial" panose="020B0604020202020204"/>
                  </a:defRPr>
                </a:lvl8pPr>
                <a:lvl9pPr marL="3657600" algn="l" defTabSz="914400" rtl="0" eaLnBrk="1" latinLnBrk="0" hangingPunct="1">
                  <a:defRPr sz="1800" kern="1200">
                    <a:solidFill>
                      <a:sysClr val="windowText" lastClr="000000">
                        <a:hueOff val="0"/>
                        <a:satOff val="0"/>
                        <a:lumOff val="0"/>
                        <a:alphaOff val="0"/>
                      </a:sysClr>
                    </a:solidFill>
                    <a:latin typeface="Arial" panose="020B0604020202020204"/>
                  </a:defRPr>
                </a:lvl9pPr>
              </a:lstStyle>
              <a:p>
                <a:pPr defTabSz="711200">
                  <a:lnSpc>
                    <a:spcPct val="90000"/>
                  </a:lnSpc>
                  <a:spcBef>
                    <a:spcPct val="0"/>
                  </a:spcBef>
                  <a:spcAft>
                    <a:spcPct val="35000"/>
                  </a:spcAft>
                </a:pPr>
                <a:r>
                  <a:rPr lang="en-GB"/>
                  <a:t>More broadly, local government need data to ensure the right support is being offered, to manage demand for services and to support improvements of those services locally through effective individual and strategic commissioning</a:t>
                </a:r>
                <a:endParaRPr lang="en-GB">
                  <a:cs typeface="Arial"/>
                </a:endParaRPr>
              </a:p>
            </p:txBody>
          </p:sp>
          <p:sp>
            <p:nvSpPr>
              <p:cNvPr id="23" name="Oval 22">
                <a:extLst>
                  <a:ext uri="{FF2B5EF4-FFF2-40B4-BE49-F238E27FC236}">
                    <a16:creationId xmlns:a16="http://schemas.microsoft.com/office/drawing/2014/main" id="{CF4ACB2B-7625-768B-832D-1FC6694FF286}"/>
                  </a:ext>
                </a:extLst>
              </p:cNvPr>
              <p:cNvSpPr/>
              <p:nvPr/>
            </p:nvSpPr>
            <p:spPr>
              <a:xfrm>
                <a:off x="6943162" y="2418429"/>
                <a:ext cx="282239" cy="282239"/>
              </a:xfrm>
              <a:prstGeom prst="ellipse">
                <a:avLst/>
              </a:prstGeom>
              <a:solidFill>
                <a:srgbClr val="01A188"/>
              </a:solidFill>
              <a:ln>
                <a:noFill/>
              </a:ln>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GB"/>
              </a:p>
            </p:txBody>
          </p:sp>
          <p:sp>
            <p:nvSpPr>
              <p:cNvPr id="24" name="Freeform: Shape 23">
                <a:extLst>
                  <a:ext uri="{FF2B5EF4-FFF2-40B4-BE49-F238E27FC236}">
                    <a16:creationId xmlns:a16="http://schemas.microsoft.com/office/drawing/2014/main" id="{59E4A373-4F5B-ECCC-DB67-2705170CC29B}"/>
                  </a:ext>
                </a:extLst>
              </p:cNvPr>
              <p:cNvSpPr/>
              <p:nvPr/>
            </p:nvSpPr>
            <p:spPr>
              <a:xfrm>
                <a:off x="8672098" y="2858714"/>
                <a:ext cx="2868410" cy="2268241"/>
              </a:xfrm>
              <a:custGeom>
                <a:avLst/>
                <a:gdLst>
                  <a:gd name="connsiteX0" fmla="*/ 0 w 2549755"/>
                  <a:gd name="connsiteY0" fmla="*/ 0 h 1128957"/>
                  <a:gd name="connsiteX1" fmla="*/ 2549755 w 2549755"/>
                  <a:gd name="connsiteY1" fmla="*/ 0 h 1128957"/>
                  <a:gd name="connsiteX2" fmla="*/ 2549755 w 2549755"/>
                  <a:gd name="connsiteY2" fmla="*/ 1128957 h 1128957"/>
                  <a:gd name="connsiteX3" fmla="*/ 0 w 2549755"/>
                  <a:gd name="connsiteY3" fmla="*/ 1128957 h 1128957"/>
                  <a:gd name="connsiteX4" fmla="*/ 0 w 2549755"/>
                  <a:gd name="connsiteY4" fmla="*/ 0 h 112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755" h="1128957">
                    <a:moveTo>
                      <a:pt x="0" y="0"/>
                    </a:moveTo>
                    <a:lnTo>
                      <a:pt x="2549755" y="0"/>
                    </a:lnTo>
                    <a:lnTo>
                      <a:pt x="2549755" y="1128957"/>
                    </a:lnTo>
                    <a:lnTo>
                      <a:pt x="0" y="1128957"/>
                    </a:lnTo>
                    <a:lnTo>
                      <a:pt x="0" y="0"/>
                    </a:lnTo>
                    <a:close/>
                  </a:path>
                </a:pathLst>
              </a:custGeom>
              <a:noFill/>
              <a:ln>
                <a:noFill/>
              </a:ln>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0">
                <a:noAutofit/>
              </a:bodyPr>
              <a:lstStyle>
                <a:defPPr>
                  <a:defRPr lang="en-GB"/>
                </a:defPPr>
                <a:lvl1pPr marL="0" algn="l" defTabSz="914400" rtl="0" eaLnBrk="1" latinLnBrk="0" hangingPunct="1">
                  <a:defRPr sz="1800" kern="1200">
                    <a:solidFill>
                      <a:sysClr val="windowText" lastClr="000000">
                        <a:hueOff val="0"/>
                        <a:satOff val="0"/>
                        <a:lumOff val="0"/>
                        <a:alphaOff val="0"/>
                      </a:sysClr>
                    </a:solidFill>
                    <a:latin typeface="Arial" panose="020B0604020202020204"/>
                  </a:defRPr>
                </a:lvl1pPr>
                <a:lvl2pPr marL="457200" algn="l" defTabSz="914400" rtl="0" eaLnBrk="1" latinLnBrk="0" hangingPunct="1">
                  <a:defRPr sz="1800" kern="1200">
                    <a:solidFill>
                      <a:sysClr val="windowText" lastClr="000000">
                        <a:hueOff val="0"/>
                        <a:satOff val="0"/>
                        <a:lumOff val="0"/>
                        <a:alphaOff val="0"/>
                      </a:sysClr>
                    </a:solidFill>
                    <a:latin typeface="Arial" panose="020B0604020202020204"/>
                  </a:defRPr>
                </a:lvl2pPr>
                <a:lvl3pPr marL="914400" algn="l" defTabSz="914400" rtl="0" eaLnBrk="1" latinLnBrk="0" hangingPunct="1">
                  <a:defRPr sz="1800" kern="1200">
                    <a:solidFill>
                      <a:sysClr val="windowText" lastClr="000000">
                        <a:hueOff val="0"/>
                        <a:satOff val="0"/>
                        <a:lumOff val="0"/>
                        <a:alphaOff val="0"/>
                      </a:sysClr>
                    </a:solidFill>
                    <a:latin typeface="Arial" panose="020B0604020202020204"/>
                  </a:defRPr>
                </a:lvl3pPr>
                <a:lvl4pPr marL="1371600" algn="l" defTabSz="914400" rtl="0" eaLnBrk="1" latinLnBrk="0" hangingPunct="1">
                  <a:defRPr sz="1800" kern="1200">
                    <a:solidFill>
                      <a:sysClr val="windowText" lastClr="000000">
                        <a:hueOff val="0"/>
                        <a:satOff val="0"/>
                        <a:lumOff val="0"/>
                        <a:alphaOff val="0"/>
                      </a:sysClr>
                    </a:solidFill>
                    <a:latin typeface="Arial" panose="020B0604020202020204"/>
                  </a:defRPr>
                </a:lvl4pPr>
                <a:lvl5pPr marL="1828800" algn="l" defTabSz="914400" rtl="0" eaLnBrk="1" latinLnBrk="0" hangingPunct="1">
                  <a:defRPr sz="1800" kern="1200">
                    <a:solidFill>
                      <a:sysClr val="windowText" lastClr="000000">
                        <a:hueOff val="0"/>
                        <a:satOff val="0"/>
                        <a:lumOff val="0"/>
                        <a:alphaOff val="0"/>
                      </a:sysClr>
                    </a:solidFill>
                    <a:latin typeface="Arial" panose="020B0604020202020204"/>
                  </a:defRPr>
                </a:lvl5pPr>
                <a:lvl6pPr marL="2286000" algn="l" defTabSz="914400" rtl="0" eaLnBrk="1" latinLnBrk="0" hangingPunct="1">
                  <a:defRPr sz="1800" kern="1200">
                    <a:solidFill>
                      <a:sysClr val="windowText" lastClr="000000">
                        <a:hueOff val="0"/>
                        <a:satOff val="0"/>
                        <a:lumOff val="0"/>
                        <a:alphaOff val="0"/>
                      </a:sysClr>
                    </a:solidFill>
                    <a:latin typeface="Arial" panose="020B0604020202020204"/>
                  </a:defRPr>
                </a:lvl6pPr>
                <a:lvl7pPr marL="2743200" algn="l" defTabSz="914400" rtl="0" eaLnBrk="1" latinLnBrk="0" hangingPunct="1">
                  <a:defRPr sz="1800" kern="1200">
                    <a:solidFill>
                      <a:sysClr val="windowText" lastClr="000000">
                        <a:hueOff val="0"/>
                        <a:satOff val="0"/>
                        <a:lumOff val="0"/>
                        <a:alphaOff val="0"/>
                      </a:sysClr>
                    </a:solidFill>
                    <a:latin typeface="Arial" panose="020B0604020202020204"/>
                  </a:defRPr>
                </a:lvl7pPr>
                <a:lvl8pPr marL="3200400" algn="l" defTabSz="914400" rtl="0" eaLnBrk="1" latinLnBrk="0" hangingPunct="1">
                  <a:defRPr sz="1800" kern="1200">
                    <a:solidFill>
                      <a:sysClr val="windowText" lastClr="000000">
                        <a:hueOff val="0"/>
                        <a:satOff val="0"/>
                        <a:lumOff val="0"/>
                        <a:alphaOff val="0"/>
                      </a:sysClr>
                    </a:solidFill>
                    <a:latin typeface="Arial" panose="020B0604020202020204"/>
                  </a:defRPr>
                </a:lvl8pPr>
                <a:lvl9pPr marL="3657600" algn="l" defTabSz="914400" rtl="0" eaLnBrk="1" latinLnBrk="0" hangingPunct="1">
                  <a:defRPr sz="1800" kern="1200">
                    <a:solidFill>
                      <a:sysClr val="windowText" lastClr="000000">
                        <a:hueOff val="0"/>
                        <a:satOff val="0"/>
                        <a:lumOff val="0"/>
                        <a:alphaOff val="0"/>
                      </a:sysClr>
                    </a:solidFill>
                    <a:latin typeface="Arial" panose="020B0604020202020204"/>
                  </a:defRPr>
                </a:lvl9pPr>
              </a:lstStyle>
              <a:p>
                <a:pPr defTabSz="711200">
                  <a:lnSpc>
                    <a:spcPct val="90000"/>
                  </a:lnSpc>
                  <a:spcBef>
                    <a:spcPct val="0"/>
                  </a:spcBef>
                  <a:spcAft>
                    <a:spcPct val="35000"/>
                  </a:spcAft>
                </a:pPr>
                <a:r>
                  <a:rPr lang="en-GB"/>
                  <a:t>At a central government level, we use data to gain a true picture of the number of people using care and support, and support funding for the sector. Data is also used centrally to drive sector-led improvement </a:t>
                </a:r>
                <a:endParaRPr lang="en-GB" kern="1200">
                  <a:cs typeface="Arial"/>
                </a:endParaRPr>
              </a:p>
            </p:txBody>
          </p:sp>
          <p:sp>
            <p:nvSpPr>
              <p:cNvPr id="25" name="Oval 24">
                <a:extLst>
                  <a:ext uri="{FF2B5EF4-FFF2-40B4-BE49-F238E27FC236}">
                    <a16:creationId xmlns:a16="http://schemas.microsoft.com/office/drawing/2014/main" id="{16F7A5A7-00CB-3248-140A-C2D07E34D82A}"/>
                  </a:ext>
                </a:extLst>
              </p:cNvPr>
              <p:cNvSpPr/>
              <p:nvPr/>
            </p:nvSpPr>
            <p:spPr>
              <a:xfrm>
                <a:off x="10196598" y="2438747"/>
                <a:ext cx="282239" cy="282239"/>
              </a:xfrm>
              <a:prstGeom prst="ellipse">
                <a:avLst/>
              </a:prstGeom>
              <a:solidFill>
                <a:srgbClr val="01A188"/>
              </a:solidFill>
              <a:ln>
                <a:noFill/>
              </a:ln>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GB"/>
              </a:p>
            </p:txBody>
          </p:sp>
        </p:grpSp>
      </p:grpSp>
      <p:pic>
        <p:nvPicPr>
          <p:cNvPr id="29" name="Graphic 28" descr="Board Of Directors with solid fill">
            <a:extLst>
              <a:ext uri="{FF2B5EF4-FFF2-40B4-BE49-F238E27FC236}">
                <a16:creationId xmlns:a16="http://schemas.microsoft.com/office/drawing/2014/main" id="{9F356160-5863-F656-E3E4-B171BCB03B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00951" y="3027694"/>
            <a:ext cx="734176" cy="734176"/>
          </a:xfrm>
          <a:prstGeom prst="rect">
            <a:avLst/>
          </a:prstGeom>
        </p:spPr>
      </p:pic>
      <p:pic>
        <p:nvPicPr>
          <p:cNvPr id="31" name="Graphic 30" descr="Ui Ux with solid fill">
            <a:extLst>
              <a:ext uri="{FF2B5EF4-FFF2-40B4-BE49-F238E27FC236}">
                <a16:creationId xmlns:a16="http://schemas.microsoft.com/office/drawing/2014/main" id="{6B823D59-C666-3482-45B0-3BB6EFF9BE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13100" y="1949380"/>
            <a:ext cx="762079" cy="762079"/>
          </a:xfrm>
          <a:prstGeom prst="rect">
            <a:avLst/>
          </a:prstGeom>
        </p:spPr>
      </p:pic>
    </p:spTree>
    <p:extLst>
      <p:ext uri="{BB962C8B-B14F-4D97-AF65-F5344CB8AC3E}">
        <p14:creationId xmlns:p14="http://schemas.microsoft.com/office/powerpoint/2010/main" val="150298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6DEC8-6C28-E017-7EE2-101F77BEB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DACCD-17A0-E178-C02B-813042FE5D19}"/>
              </a:ext>
            </a:extLst>
          </p:cNvPr>
          <p:cNvSpPr>
            <a:spLocks noGrp="1"/>
          </p:cNvSpPr>
          <p:nvPr>
            <p:ph type="title"/>
          </p:nvPr>
        </p:nvSpPr>
        <p:spPr>
          <a:xfrm>
            <a:off x="211507" y="117252"/>
            <a:ext cx="11692946" cy="844839"/>
          </a:xfrm>
        </p:spPr>
        <p:txBody>
          <a:bodyPr/>
          <a:lstStyle/>
          <a:p>
            <a:br>
              <a:rPr lang="en-GB" sz="2000">
                <a:ea typeface="+mn-ea"/>
                <a:cs typeface="+mn-cs"/>
              </a:rPr>
            </a:br>
            <a:r>
              <a:rPr lang="en-GB">
                <a:ea typeface="+mn-ea"/>
                <a:cs typeface="+mn-cs"/>
              </a:rPr>
              <a:t>Care data matters: a roadmap for better adult social care data </a:t>
            </a:r>
            <a:endParaRPr lang="en-GB"/>
          </a:p>
        </p:txBody>
      </p:sp>
      <p:cxnSp>
        <p:nvCxnSpPr>
          <p:cNvPr id="4" name="Straight Connector 3">
            <a:extLst>
              <a:ext uri="{FF2B5EF4-FFF2-40B4-BE49-F238E27FC236}">
                <a16:creationId xmlns:a16="http://schemas.microsoft.com/office/drawing/2014/main" id="{585A4C30-74F4-C657-93E3-B6A11F948ABC}"/>
              </a:ext>
            </a:extLst>
          </p:cNvPr>
          <p:cNvCxnSpPr/>
          <p:nvPr/>
        </p:nvCxnSpPr>
        <p:spPr>
          <a:xfrm>
            <a:off x="211507" y="754273"/>
            <a:ext cx="11692946" cy="0"/>
          </a:xfrm>
          <a:prstGeom prst="line">
            <a:avLst/>
          </a:prstGeom>
          <a:ln w="22225">
            <a:solidFill>
              <a:srgbClr val="01B395"/>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56ACD84-FBB5-C944-E80D-3C6D91705D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TextBox 1">
            <a:extLst>
              <a:ext uri="{FF2B5EF4-FFF2-40B4-BE49-F238E27FC236}">
                <a16:creationId xmlns:a16="http://schemas.microsoft.com/office/drawing/2014/main" id="{F52D3D2C-FB28-6236-A638-19F2185A918C}"/>
              </a:ext>
            </a:extLst>
          </p:cNvPr>
          <p:cNvSpPr txBox="1"/>
          <p:nvPr/>
        </p:nvSpPr>
        <p:spPr>
          <a:xfrm>
            <a:off x="210264" y="860980"/>
            <a:ext cx="11663231" cy="615553"/>
          </a:xfrm>
          <a:prstGeom prst="rect">
            <a:avLst/>
          </a:prstGeom>
          <a:solidFill>
            <a:srgbClr val="01A188">
              <a:alpha val="17000"/>
            </a:srgbClr>
          </a:solidFill>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a:latin typeface="+mj-lt"/>
                <a:ea typeface="Calibri" panose="020F0502020204030204" pitchFamily="34" charset="0"/>
                <a:cs typeface="Arial"/>
              </a:rPr>
              <a:t>The coronavirus (COVID-19) pandemic </a:t>
            </a:r>
            <a:r>
              <a:rPr lang="en-GB" b="1">
                <a:latin typeface="+mj-lt"/>
                <a:ea typeface="Calibri" panose="020F0502020204030204" pitchFamily="34" charset="0"/>
                <a:cs typeface="Arial"/>
              </a:rPr>
              <a:t>taught</a:t>
            </a:r>
            <a:r>
              <a:rPr lang="en-GB" sz="1600" b="1">
                <a:latin typeface="+mj-lt"/>
                <a:ea typeface="Calibri" panose="020F0502020204030204" pitchFamily="34" charset="0"/>
                <a:cs typeface="Arial"/>
              </a:rPr>
              <a:t> us many lessons, not least the importance of having accurate social care data; </a:t>
            </a:r>
            <a:r>
              <a:rPr lang="en-GB" sz="1600" b="1">
                <a:ea typeface="+mn-lt"/>
                <a:cs typeface="+mn-lt"/>
              </a:rPr>
              <a:t>Care Data Matters roadmap sets out how we want to transform adult social care data </a:t>
            </a:r>
            <a:endParaRPr lang="en-GB" sz="1600">
              <a:ea typeface="+mn-lt"/>
              <a:cs typeface="+mn-lt"/>
            </a:endParaRPr>
          </a:p>
        </p:txBody>
      </p:sp>
      <p:sp>
        <p:nvSpPr>
          <p:cNvPr id="3" name="TextBox 1">
            <a:extLst>
              <a:ext uri="{FF2B5EF4-FFF2-40B4-BE49-F238E27FC236}">
                <a16:creationId xmlns:a16="http://schemas.microsoft.com/office/drawing/2014/main" id="{9AC7F0C6-311D-D847-A33F-6D5794C61402}"/>
              </a:ext>
            </a:extLst>
          </p:cNvPr>
          <p:cNvSpPr txBox="1"/>
          <p:nvPr/>
        </p:nvSpPr>
        <p:spPr>
          <a:xfrm>
            <a:off x="174839" y="1554353"/>
            <a:ext cx="5795669" cy="369328"/>
          </a:xfrm>
          <a:prstGeom prst="rect">
            <a:avLst/>
          </a:prstGeom>
          <a:solidFill>
            <a:srgbClr val="02A68D">
              <a:alpha val="40000"/>
            </a:srgbClr>
          </a:solidFill>
          <a:ln>
            <a:solidFill>
              <a:srgbClr val="D4EFEB"/>
            </a:solidFill>
          </a:ln>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b="1" i="1">
                <a:latin typeface="+mj-lt"/>
                <a:ea typeface="Calibri" panose="020F0502020204030204" pitchFamily="34" charset="0"/>
              </a:rPr>
              <a:t>The “w</a:t>
            </a:r>
            <a:r>
              <a:rPr lang="en-GB" b="1" i="1">
                <a:effectLst/>
                <a:latin typeface="+mj-lt"/>
                <a:ea typeface="Calibri" panose="020F0502020204030204" pitchFamily="34" charset="0"/>
              </a:rPr>
              <a:t>hat”</a:t>
            </a:r>
            <a:endParaRPr lang="en-GB" i="1">
              <a:effectLst/>
              <a:latin typeface="+mj-lt"/>
              <a:ea typeface="Calibri" panose="020F0502020204030204" pitchFamily="34" charset="0"/>
            </a:endParaRPr>
          </a:p>
        </p:txBody>
      </p:sp>
      <p:sp>
        <p:nvSpPr>
          <p:cNvPr id="6" name="Rectangle 5" descr="Some care recipients face catastrophic costs &#10;">
            <a:extLst>
              <a:ext uri="{FF2B5EF4-FFF2-40B4-BE49-F238E27FC236}">
                <a16:creationId xmlns:a16="http://schemas.microsoft.com/office/drawing/2014/main" id="{9BD6381A-45EF-C94F-4ED5-8A81797EB645}"/>
              </a:ext>
            </a:extLst>
          </p:cNvPr>
          <p:cNvSpPr/>
          <p:nvPr/>
        </p:nvSpPr>
        <p:spPr>
          <a:xfrm>
            <a:off x="177751" y="2093290"/>
            <a:ext cx="5757955" cy="3624370"/>
          </a:xfrm>
          <a:prstGeom prst="rect">
            <a:avLst/>
          </a:prstGeom>
          <a:solidFill>
            <a:schemeClr val="bg1"/>
          </a:solidFill>
          <a:ln w="28575">
            <a:solidFill>
              <a:srgbClr val="02A68D">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spcBef>
                <a:spcPts val="0"/>
              </a:spcBef>
              <a:spcAft>
                <a:spcPts val="0"/>
              </a:spcAft>
              <a:buClrTx/>
              <a:buSzTx/>
              <a:buFont typeface="Arial"/>
              <a:buChar char="•"/>
              <a:tabLst/>
              <a:defRPr/>
            </a:pPr>
            <a:r>
              <a:rPr lang="en-GB" sz="1600">
                <a:solidFill>
                  <a:srgbClr val="000000"/>
                </a:solidFill>
                <a:latin typeface="Arial" panose="020B0604020202020204"/>
              </a:rPr>
              <a:t>G</a:t>
            </a:r>
            <a:r>
              <a:rPr kumimoji="0" lang="en-GB" sz="1600" i="0" u="none" strike="noStrike" kern="1200" cap="none" spc="0" normalizeH="0" baseline="0" noProof="0">
                <a:ln>
                  <a:noFill/>
                </a:ln>
                <a:solidFill>
                  <a:srgbClr val="000000"/>
                </a:solidFill>
                <a:effectLst/>
                <a:uLnTx/>
                <a:uFillTx/>
                <a:latin typeface="Arial" panose="020B0604020202020204"/>
                <a:ea typeface="+mn-ea"/>
                <a:cs typeface="+mn-cs"/>
              </a:rPr>
              <a:t>ood quality, meaningful timely data available to all</a:t>
            </a:r>
            <a:endParaRPr lang="en-US" sz="1600">
              <a:cs typeface="Arial"/>
            </a:endParaRPr>
          </a:p>
          <a:p>
            <a:pPr marL="285750" indent="-285750">
              <a:buFont typeface="Arial"/>
              <a:buChar char="•"/>
              <a:defRPr/>
            </a:pPr>
            <a:r>
              <a:rPr lang="en-GB" sz="1600">
                <a:solidFill>
                  <a:srgbClr val="000000"/>
                </a:solidFill>
                <a:latin typeface="Arial" panose="020B0604020202020204"/>
              </a:rPr>
              <a:t>Used to deliver high-quality care and to develop fresh insights</a:t>
            </a:r>
            <a:endParaRPr lang="en-GB" sz="1600">
              <a:solidFill>
                <a:srgbClr val="000000"/>
              </a:solidFill>
              <a:latin typeface="Arial" panose="020B0604020202020204"/>
              <a:cs typeface="Arial" panose="020B0604020202020204"/>
            </a:endParaRPr>
          </a:p>
          <a:p>
            <a:pPr marL="285750" indent="-285750">
              <a:buFont typeface="Arial"/>
              <a:buChar char="•"/>
              <a:defRPr/>
            </a:pPr>
            <a:r>
              <a:rPr lang="en-GB" sz="1600">
                <a:solidFill>
                  <a:srgbClr val="000000"/>
                </a:solidFill>
                <a:latin typeface="Arial" panose="020B0604020202020204"/>
              </a:rPr>
              <a:t>Digital and technology capabilities to facilitate change </a:t>
            </a:r>
            <a:endParaRPr lang="en-GB" sz="1600">
              <a:solidFill>
                <a:srgbClr val="000000"/>
              </a:solidFill>
              <a:latin typeface="Arial" panose="020B0604020202020204"/>
              <a:cs typeface="Arial"/>
            </a:endParaRPr>
          </a:p>
          <a:p>
            <a:pPr marL="285750" indent="-285750">
              <a:buFont typeface="Arial"/>
              <a:buChar char="•"/>
              <a:defRPr/>
            </a:pPr>
            <a:r>
              <a:rPr kumimoji="0" lang="en-GB" sz="1600" i="0" u="none" strike="noStrike" kern="1200" cap="none" spc="0" normalizeH="0" baseline="0" noProof="0">
                <a:ln>
                  <a:noFill/>
                </a:ln>
                <a:solidFill>
                  <a:schemeClr val="tx1"/>
                </a:solidFill>
                <a:effectLst/>
                <a:uLnTx/>
                <a:uFillTx/>
                <a:latin typeface="Arial" panose="020B0604020202020204"/>
                <a:ea typeface="+mn-ea"/>
                <a:cs typeface="+mn-cs"/>
              </a:rPr>
              <a:t>Support system assurance through data driving </a:t>
            </a:r>
            <a:r>
              <a:rPr lang="en-GB" sz="1600">
                <a:solidFill>
                  <a:schemeClr val="tx1"/>
                </a:solidFill>
                <a:latin typeface="Arial" panose="020B0604020202020204"/>
              </a:rPr>
              <a:t>better </a:t>
            </a:r>
            <a:r>
              <a:rPr kumimoji="0" lang="en-GB" sz="1600" i="0" u="none" strike="noStrike" kern="1200" cap="none" spc="0" normalizeH="0" baseline="0" noProof="0">
                <a:ln>
                  <a:noFill/>
                </a:ln>
                <a:solidFill>
                  <a:schemeClr val="tx1"/>
                </a:solidFill>
                <a:effectLst/>
                <a:uLnTx/>
                <a:uFillTx/>
                <a:latin typeface="Arial" panose="020B0604020202020204"/>
                <a:ea typeface="+mn-ea"/>
                <a:cs typeface="+mn-cs"/>
              </a:rPr>
              <a:t>oversight</a:t>
            </a:r>
            <a:r>
              <a:rPr lang="en-GB" sz="1600">
                <a:solidFill>
                  <a:schemeClr val="tx1"/>
                </a:solidFill>
                <a:latin typeface="Arial" panose="020B0604020202020204"/>
              </a:rPr>
              <a:t> </a:t>
            </a:r>
            <a:endParaRPr lang="en-GB" sz="1600" i="0" u="none" strike="noStrike" kern="1200" cap="none" spc="0" normalizeH="0" baseline="0" noProof="0">
              <a:ln>
                <a:noFill/>
              </a:ln>
              <a:solidFill>
                <a:schemeClr val="tx1"/>
              </a:solidFill>
              <a:effectLst/>
              <a:uLnTx/>
              <a:uFillTx/>
              <a:latin typeface="Arial" panose="020B0604020202020204"/>
              <a:cs typeface="Arial" panose="020B0604020202020204"/>
            </a:endParaRPr>
          </a:p>
          <a:p>
            <a:pPr marL="285750" indent="-285750">
              <a:buFont typeface="Arial"/>
              <a:buChar char="•"/>
              <a:defRPr/>
            </a:pPr>
            <a:r>
              <a:rPr kumimoji="0" lang="en-GB" sz="1600" i="0" u="none" strike="noStrike" kern="1200" cap="none" spc="0" normalizeH="0" baseline="0" noProof="0">
                <a:ln>
                  <a:noFill/>
                </a:ln>
                <a:solidFill>
                  <a:srgbClr val="000000"/>
                </a:solidFill>
                <a:effectLst/>
                <a:uLnTx/>
                <a:uFillTx/>
                <a:latin typeface="Arial" panose="020B0604020202020204"/>
                <a:ea typeface="+mn-ea"/>
                <a:cs typeface="+mn-cs"/>
              </a:rPr>
              <a:t>Proportionate and minimising burden on dat</a:t>
            </a:r>
            <a:r>
              <a:rPr lang="en-GB" sz="1600">
                <a:solidFill>
                  <a:srgbClr val="000000"/>
                </a:solidFill>
                <a:latin typeface="Arial" panose="020B0604020202020204"/>
              </a:rPr>
              <a:t>a providers</a:t>
            </a:r>
            <a:endParaRPr lang="en-GB" i="0" u="none" strike="noStrike" kern="1200" cap="none" spc="0" normalizeH="0" baseline="0" noProof="0">
              <a:ln>
                <a:noFill/>
              </a:ln>
              <a:solidFill>
                <a:srgbClr val="000000"/>
              </a:solidFill>
              <a:effectLst/>
              <a:uLnTx/>
              <a:uFillTx/>
              <a:latin typeface="Arial" panose="020B0604020202020204"/>
              <a:cs typeface="Arial" panose="020B0604020202020204"/>
            </a:endParaRPr>
          </a:p>
        </p:txBody>
      </p:sp>
      <p:sp>
        <p:nvSpPr>
          <p:cNvPr id="8" name="TextBox 1">
            <a:extLst>
              <a:ext uri="{FF2B5EF4-FFF2-40B4-BE49-F238E27FC236}">
                <a16:creationId xmlns:a16="http://schemas.microsoft.com/office/drawing/2014/main" id="{6F7AD9BA-D861-D894-D33A-51222D0F3078}"/>
              </a:ext>
            </a:extLst>
          </p:cNvPr>
          <p:cNvSpPr txBox="1"/>
          <p:nvPr/>
        </p:nvSpPr>
        <p:spPr>
          <a:xfrm>
            <a:off x="6585350" y="1554353"/>
            <a:ext cx="5424439" cy="369332"/>
          </a:xfrm>
          <a:prstGeom prst="rect">
            <a:avLst/>
          </a:prstGeom>
          <a:solidFill>
            <a:srgbClr val="02A68D">
              <a:alpha val="40000"/>
            </a:srgbClr>
          </a:solid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b="1" i="1">
                <a:latin typeface="+mj-lt"/>
                <a:ea typeface="Calibri" panose="020F0502020204030204" pitchFamily="34" charset="0"/>
              </a:rPr>
              <a:t>The “why</a:t>
            </a:r>
            <a:r>
              <a:rPr lang="en-GB" b="1" i="1">
                <a:effectLst/>
                <a:latin typeface="+mj-lt"/>
                <a:ea typeface="Calibri" panose="020F0502020204030204" pitchFamily="34" charset="0"/>
              </a:rPr>
              <a:t>”</a:t>
            </a:r>
            <a:endParaRPr lang="en-GB" i="1">
              <a:effectLst/>
              <a:latin typeface="+mj-lt"/>
              <a:ea typeface="Calibri" panose="020F0502020204030204" pitchFamily="34" charset="0"/>
            </a:endParaRPr>
          </a:p>
        </p:txBody>
      </p:sp>
      <p:sp>
        <p:nvSpPr>
          <p:cNvPr id="9" name="Rectangle 8">
            <a:extLst>
              <a:ext uri="{FF2B5EF4-FFF2-40B4-BE49-F238E27FC236}">
                <a16:creationId xmlns:a16="http://schemas.microsoft.com/office/drawing/2014/main" id="{D35BB309-F63A-3B0B-EC8B-35F7986BB3DC}"/>
              </a:ext>
            </a:extLst>
          </p:cNvPr>
          <p:cNvSpPr/>
          <p:nvPr/>
        </p:nvSpPr>
        <p:spPr>
          <a:xfrm>
            <a:off x="6632340" y="2295731"/>
            <a:ext cx="2523960" cy="1190032"/>
          </a:xfrm>
          <a:prstGeom prst="rect">
            <a:avLst/>
          </a:prstGeom>
          <a:solidFill>
            <a:schemeClr val="accent6">
              <a:lumMod val="20000"/>
              <a:lumOff val="80000"/>
            </a:schemeClr>
          </a:solidFill>
          <a:ln w="12700">
            <a:solidFill>
              <a:srgbClr val="FCC6D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a:ea typeface="+mn-ea"/>
                <a:cs typeface="Calibri" panose="020F0502020204030204" pitchFamily="34" charset="0"/>
              </a:rPr>
              <a:t>1. </a:t>
            </a:r>
            <a:r>
              <a:rPr lang="en-GB" sz="1600" b="1">
                <a:solidFill>
                  <a:prstClr val="black"/>
                </a:solidFill>
                <a:latin typeface="Arial" panose="020B0604020202020204"/>
                <a:cs typeface="Calibri" panose="020F0502020204030204" pitchFamily="34" charset="0"/>
              </a:rPr>
              <a:t>More joined up care for people who draw on care and support </a:t>
            </a:r>
            <a:endParaRPr kumimoji="0" lang="en-GB" sz="1600" b="1" i="0" u="none" strike="noStrike" kern="1200" cap="none" spc="0" normalizeH="0" baseline="0" noProof="0">
              <a:ln>
                <a:noFill/>
              </a:ln>
              <a:solidFill>
                <a:prstClr val="black"/>
              </a:solidFill>
              <a:effectLst/>
              <a:uLnTx/>
              <a:uFillTx/>
              <a:latin typeface="Arial" panose="020B0604020202020204"/>
              <a:ea typeface="+mn-ea"/>
              <a:cs typeface="Calibri" panose="020F0502020204030204" pitchFamily="34" charset="0"/>
            </a:endParaRPr>
          </a:p>
        </p:txBody>
      </p:sp>
      <p:sp>
        <p:nvSpPr>
          <p:cNvPr id="10" name="Rectangle 9">
            <a:extLst>
              <a:ext uri="{FF2B5EF4-FFF2-40B4-BE49-F238E27FC236}">
                <a16:creationId xmlns:a16="http://schemas.microsoft.com/office/drawing/2014/main" id="{EB1CA1A3-E879-F203-BE59-396A1431747A}"/>
              </a:ext>
            </a:extLst>
          </p:cNvPr>
          <p:cNvSpPr/>
          <p:nvPr/>
        </p:nvSpPr>
        <p:spPr>
          <a:xfrm>
            <a:off x="9385854" y="2296642"/>
            <a:ext cx="2523960" cy="1187422"/>
          </a:xfrm>
          <a:prstGeom prst="rect">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a:ea typeface="+mn-ea"/>
                <a:cs typeface="Calibri" panose="020F0502020204030204" pitchFamily="34" charset="0"/>
              </a:rPr>
              <a:t>2. More time/resources for people who provide and commission care and support</a:t>
            </a:r>
          </a:p>
        </p:txBody>
      </p:sp>
      <p:sp>
        <p:nvSpPr>
          <p:cNvPr id="11" name="Rectangle 10">
            <a:extLst>
              <a:ext uri="{FF2B5EF4-FFF2-40B4-BE49-F238E27FC236}">
                <a16:creationId xmlns:a16="http://schemas.microsoft.com/office/drawing/2014/main" id="{A0A8B027-A27C-1D1F-F8FD-B8A73949BB3F}"/>
              </a:ext>
            </a:extLst>
          </p:cNvPr>
          <p:cNvSpPr/>
          <p:nvPr/>
        </p:nvSpPr>
        <p:spPr>
          <a:xfrm>
            <a:off x="6628299" y="4099796"/>
            <a:ext cx="2518232" cy="1194643"/>
          </a:xfrm>
          <a:prstGeom prst="rect">
            <a:avLst/>
          </a:prstGeom>
          <a:solidFill>
            <a:srgbClr val="BBE4F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a:ea typeface="+mn-ea"/>
                <a:cs typeface="Calibri" panose="020F0502020204030204" pitchFamily="34" charset="0"/>
              </a:rPr>
              <a:t>3. </a:t>
            </a:r>
            <a:r>
              <a:rPr lang="en-GB" sz="1600" b="1">
                <a:solidFill>
                  <a:prstClr val="black"/>
                </a:solidFill>
                <a:latin typeface="Arial" panose="020B0604020202020204"/>
                <a:cs typeface="Calibri" panose="020F0502020204030204" pitchFamily="34" charset="0"/>
              </a:rPr>
              <a:t>Greater understanding of people’s care journeys </a:t>
            </a:r>
            <a:endParaRPr kumimoji="0" lang="en-GB" sz="1600" b="1" i="0" u="none" strike="noStrike" kern="1200" cap="none" spc="0" normalizeH="0" baseline="0" noProof="0">
              <a:ln>
                <a:noFill/>
              </a:ln>
              <a:solidFill>
                <a:prstClr val="black"/>
              </a:solidFill>
              <a:effectLst/>
              <a:uLnTx/>
              <a:uFillTx/>
              <a:latin typeface="Arial" panose="020B0604020202020204"/>
              <a:ea typeface="+mn-ea"/>
              <a:cs typeface="Calibri" panose="020F0502020204030204" pitchFamily="34" charset="0"/>
            </a:endParaRPr>
          </a:p>
        </p:txBody>
      </p:sp>
      <p:sp>
        <p:nvSpPr>
          <p:cNvPr id="12" name="Rectangle 11">
            <a:extLst>
              <a:ext uri="{FF2B5EF4-FFF2-40B4-BE49-F238E27FC236}">
                <a16:creationId xmlns:a16="http://schemas.microsoft.com/office/drawing/2014/main" id="{358BDF57-8EDB-4162-64C2-BB6BC844D0BA}"/>
              </a:ext>
            </a:extLst>
          </p:cNvPr>
          <p:cNvSpPr/>
          <p:nvPr/>
        </p:nvSpPr>
        <p:spPr>
          <a:xfrm>
            <a:off x="9381813" y="4119335"/>
            <a:ext cx="2518232" cy="1155566"/>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a:ea typeface="+mn-ea"/>
                <a:cs typeface="Calibri" panose="020F0502020204030204" pitchFamily="34" charset="0"/>
              </a:rPr>
              <a:t>4. </a:t>
            </a:r>
            <a:r>
              <a:rPr lang="en-GB" sz="1600" b="1">
                <a:solidFill>
                  <a:prstClr val="black"/>
                </a:solidFill>
                <a:latin typeface="Arial" panose="020B0604020202020204"/>
                <a:cs typeface="Calibri" panose="020F0502020204030204" pitchFamily="34" charset="0"/>
              </a:rPr>
              <a:t>Better management and oversight of the health and care system</a:t>
            </a:r>
            <a:endParaRPr kumimoji="0" lang="en-GB" sz="1600" b="1" i="0" u="none" strike="noStrike" kern="1200" cap="none" spc="0" normalizeH="0" baseline="0" noProof="0">
              <a:ln>
                <a:noFill/>
              </a:ln>
              <a:solidFill>
                <a:prstClr val="black"/>
              </a:solidFill>
              <a:effectLst/>
              <a:uLnTx/>
              <a:uFillTx/>
              <a:latin typeface="Arial" panose="020B0604020202020204"/>
              <a:ea typeface="+mn-ea"/>
              <a:cs typeface="Calibri" panose="020F0502020204030204" pitchFamily="34" charset="0"/>
            </a:endParaRPr>
          </a:p>
        </p:txBody>
      </p:sp>
    </p:spTree>
    <p:extLst>
      <p:ext uri="{BB962C8B-B14F-4D97-AF65-F5344CB8AC3E}">
        <p14:creationId xmlns:p14="http://schemas.microsoft.com/office/powerpoint/2010/main" val="123136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132F-4A7A-499D-B1FB-EE59D669D348}"/>
              </a:ext>
            </a:extLst>
          </p:cNvPr>
          <p:cNvSpPr>
            <a:spLocks noGrp="1"/>
          </p:cNvSpPr>
          <p:nvPr>
            <p:ph type="title"/>
          </p:nvPr>
        </p:nvSpPr>
        <p:spPr>
          <a:xfrm>
            <a:off x="211507" y="117252"/>
            <a:ext cx="11692946" cy="844839"/>
          </a:xfrm>
        </p:spPr>
        <p:txBody>
          <a:bodyPr/>
          <a:lstStyle/>
          <a:p>
            <a:br>
              <a:rPr lang="en-GB" sz="2000">
                <a:ea typeface="+mn-ea"/>
                <a:cs typeface="+mn-cs"/>
              </a:rPr>
            </a:br>
            <a:r>
              <a:rPr lang="en-GB">
                <a:ea typeface="+mn-ea"/>
                <a:cs typeface="+mn-cs"/>
              </a:rPr>
              <a:t>Care data matters: a roadmap for better adult social care data </a:t>
            </a:r>
            <a:endParaRPr lang="en-GB"/>
          </a:p>
        </p:txBody>
      </p:sp>
      <p:cxnSp>
        <p:nvCxnSpPr>
          <p:cNvPr id="4" name="Straight Connector 3">
            <a:extLst>
              <a:ext uri="{FF2B5EF4-FFF2-40B4-BE49-F238E27FC236}">
                <a16:creationId xmlns:a16="http://schemas.microsoft.com/office/drawing/2014/main" id="{6815DC7F-340A-4378-8C8E-F3AA99D3F489}"/>
              </a:ext>
            </a:extLst>
          </p:cNvPr>
          <p:cNvCxnSpPr/>
          <p:nvPr/>
        </p:nvCxnSpPr>
        <p:spPr>
          <a:xfrm>
            <a:off x="211507" y="754273"/>
            <a:ext cx="11692946" cy="0"/>
          </a:xfrm>
          <a:prstGeom prst="line">
            <a:avLst/>
          </a:prstGeom>
          <a:ln w="22225">
            <a:solidFill>
              <a:srgbClr val="01B395"/>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AD2610E9-69EC-4AAA-96A5-FB85133B6B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A44ADC-FBC0-4698-B0EC-1AD4A4060383}"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TextBox 1">
            <a:extLst>
              <a:ext uri="{FF2B5EF4-FFF2-40B4-BE49-F238E27FC236}">
                <a16:creationId xmlns:a16="http://schemas.microsoft.com/office/drawing/2014/main" id="{C9773BA5-6803-C504-8C7F-F480B09772F6}"/>
              </a:ext>
            </a:extLst>
          </p:cNvPr>
          <p:cNvSpPr txBox="1"/>
          <p:nvPr/>
        </p:nvSpPr>
        <p:spPr>
          <a:xfrm>
            <a:off x="210264" y="860980"/>
            <a:ext cx="11663231" cy="615553"/>
          </a:xfrm>
          <a:prstGeom prst="rect">
            <a:avLst/>
          </a:prstGeom>
          <a:solidFill>
            <a:srgbClr val="01A188">
              <a:alpha val="17000"/>
            </a:srgbClr>
          </a:solidFill>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a:latin typeface="+mj-lt"/>
                <a:ea typeface="Calibri" panose="020F0502020204030204" pitchFamily="34" charset="0"/>
                <a:cs typeface="Arial"/>
              </a:rPr>
              <a:t>The coronavirus (COVID-19) pandemic </a:t>
            </a:r>
            <a:r>
              <a:rPr lang="en-GB" b="1">
                <a:latin typeface="+mj-lt"/>
                <a:ea typeface="Calibri" panose="020F0502020204030204" pitchFamily="34" charset="0"/>
                <a:cs typeface="Arial"/>
              </a:rPr>
              <a:t>taught</a:t>
            </a:r>
            <a:r>
              <a:rPr lang="en-GB" sz="1600" b="1">
                <a:latin typeface="+mj-lt"/>
                <a:ea typeface="Calibri" panose="020F0502020204030204" pitchFamily="34" charset="0"/>
                <a:cs typeface="Arial"/>
              </a:rPr>
              <a:t> us many lessons, not least the importance of having accurate social care data; </a:t>
            </a:r>
            <a:r>
              <a:rPr lang="en-GB" sz="1600" b="1">
                <a:ea typeface="+mn-lt"/>
                <a:cs typeface="+mn-lt"/>
              </a:rPr>
              <a:t>Care Data Matters roadmap sets out how we want to transform adult social care data </a:t>
            </a:r>
            <a:endParaRPr lang="en-GB" sz="1600">
              <a:ea typeface="+mn-lt"/>
              <a:cs typeface="+mn-lt"/>
            </a:endParaRPr>
          </a:p>
        </p:txBody>
      </p:sp>
      <p:sp>
        <p:nvSpPr>
          <p:cNvPr id="13" name="TextBox 1">
            <a:extLst>
              <a:ext uri="{FF2B5EF4-FFF2-40B4-BE49-F238E27FC236}">
                <a16:creationId xmlns:a16="http://schemas.microsoft.com/office/drawing/2014/main" id="{4BBBC780-F9E3-5E39-5D2B-E485022E270F}"/>
              </a:ext>
            </a:extLst>
          </p:cNvPr>
          <p:cNvSpPr txBox="1"/>
          <p:nvPr/>
        </p:nvSpPr>
        <p:spPr>
          <a:xfrm>
            <a:off x="213916" y="1572279"/>
            <a:ext cx="11656214" cy="369329"/>
          </a:xfrm>
          <a:prstGeom prst="rect">
            <a:avLst/>
          </a:prstGeom>
          <a:solidFill>
            <a:srgbClr val="02A68D">
              <a:alpha val="40000"/>
            </a:srgbClr>
          </a:solidFill>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GB" b="1" i="1">
                <a:latin typeface="+mj-lt"/>
                <a:ea typeface="Calibri" panose="020F0502020204030204" pitchFamily="34" charset="0"/>
              </a:rPr>
              <a:t>The “how</a:t>
            </a:r>
            <a:r>
              <a:rPr lang="en-GB" b="1" i="1">
                <a:effectLst/>
                <a:latin typeface="+mj-lt"/>
                <a:ea typeface="Calibri" panose="020F0502020204030204" pitchFamily="34" charset="0"/>
              </a:rPr>
              <a:t>”</a:t>
            </a:r>
            <a:endParaRPr lang="en-GB" i="1">
              <a:effectLst/>
              <a:latin typeface="+mj-lt"/>
              <a:ea typeface="Calibri" panose="020F0502020204030204" pitchFamily="34" charset="0"/>
            </a:endParaRPr>
          </a:p>
        </p:txBody>
      </p:sp>
      <p:sp>
        <p:nvSpPr>
          <p:cNvPr id="14" name="Rectangle 13" descr="Some care recipients face catastrophic costs &#10;">
            <a:extLst>
              <a:ext uri="{FF2B5EF4-FFF2-40B4-BE49-F238E27FC236}">
                <a16:creationId xmlns:a16="http://schemas.microsoft.com/office/drawing/2014/main" id="{001309B0-C495-5E91-8C93-419232312172}"/>
              </a:ext>
            </a:extLst>
          </p:cNvPr>
          <p:cNvSpPr/>
          <p:nvPr/>
        </p:nvSpPr>
        <p:spPr>
          <a:xfrm>
            <a:off x="212975" y="2015138"/>
            <a:ext cx="11660084" cy="4210247"/>
          </a:xfrm>
          <a:prstGeom prst="rect">
            <a:avLst/>
          </a:prstGeom>
          <a:solidFill>
            <a:schemeClr val="bg1"/>
          </a:solidFill>
          <a:ln w="28575">
            <a:solidFill>
              <a:srgbClr val="02A68D">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600">
                <a:solidFill>
                  <a:srgbClr val="000000"/>
                </a:solidFill>
                <a:cs typeface="Arial"/>
              </a:rPr>
              <a:t>Through our national data projects, we have made great progress to achieve what was set out in the roadmap including:</a:t>
            </a:r>
          </a:p>
          <a:p>
            <a:pPr marL="285750" indent="-285750">
              <a:buFont typeface="Wingdings"/>
              <a:buChar char="ü"/>
              <a:defRPr/>
            </a:pPr>
            <a:r>
              <a:rPr lang="en-GB" sz="1600">
                <a:solidFill>
                  <a:srgbClr val="000000"/>
                </a:solidFill>
                <a:cs typeface="Arial"/>
              </a:rPr>
              <a:t>Launched a revised </a:t>
            </a:r>
            <a:r>
              <a:rPr lang="en-GB" sz="1600">
                <a:solidFill>
                  <a:srgbClr val="000000"/>
                </a:solidFill>
              </a:rPr>
              <a:t>adult social care outcomes framework (ASCOF)</a:t>
            </a:r>
            <a:endParaRPr lang="en-GB" sz="1600">
              <a:solidFill>
                <a:srgbClr val="000000"/>
              </a:solidFill>
              <a:cs typeface="Arial"/>
            </a:endParaRPr>
          </a:p>
          <a:p>
            <a:pPr marL="285750" indent="-285750">
              <a:buFont typeface="Wingdings"/>
              <a:buChar char="ü"/>
              <a:defRPr/>
            </a:pPr>
            <a:r>
              <a:rPr lang="en-GB" sz="1600">
                <a:solidFill>
                  <a:srgbClr val="000000"/>
                </a:solidFill>
                <a:cs typeface="Arial"/>
              </a:rPr>
              <a:t>Completed the discovery phase for a new digital product enabling access to adult social care data for all those who need it</a:t>
            </a:r>
          </a:p>
          <a:p>
            <a:pPr marL="285750" indent="-285750">
              <a:buFont typeface="Wingdings"/>
              <a:buChar char="ü"/>
              <a:defRPr/>
            </a:pPr>
            <a:r>
              <a:rPr lang="en-GB" sz="1600">
                <a:solidFill>
                  <a:srgbClr val="000000"/>
                </a:solidFill>
                <a:cs typeface="Arial"/>
              </a:rPr>
              <a:t>Increased adoption of digital social care records (DSCRs)</a:t>
            </a:r>
          </a:p>
          <a:p>
            <a:pPr marL="285750" indent="-285750">
              <a:buFont typeface="Wingdings"/>
              <a:buChar char="ü"/>
              <a:defRPr/>
            </a:pPr>
            <a:r>
              <a:rPr lang="en-GB" sz="1600" b="1">
                <a:solidFill>
                  <a:srgbClr val="0B0C0C"/>
                </a:solidFill>
                <a:ea typeface="+mn-lt"/>
                <a:cs typeface="+mn-lt"/>
              </a:rPr>
              <a:t>Implemented client level data (CLD), the first national collection of person-level social care records </a:t>
            </a:r>
          </a:p>
          <a:p>
            <a:pPr marL="285750" indent="-285750">
              <a:buFont typeface="Wingdings"/>
              <a:buChar char="ü"/>
              <a:defRPr/>
            </a:pPr>
            <a:endParaRPr lang="en-GB" sz="1600">
              <a:solidFill>
                <a:srgbClr val="0B0C0C"/>
              </a:solidFill>
              <a:cs typeface="Arial"/>
            </a:endParaRPr>
          </a:p>
          <a:p>
            <a:pPr>
              <a:defRPr/>
            </a:pPr>
            <a:r>
              <a:rPr lang="en-GB" sz="1600">
                <a:solidFill>
                  <a:srgbClr val="0B0C0C"/>
                </a:solidFill>
                <a:cs typeface="Arial"/>
              </a:rPr>
              <a:t>CLD is a new quarterly mandatory collection, which commenced in April 23 (first return was 31st July 23). It collects information of the main events and interventions in an adult’s social care journey when they approach the local authority for care and support.</a:t>
            </a:r>
          </a:p>
          <a:p>
            <a:pPr>
              <a:defRPr/>
            </a:pPr>
            <a:endParaRPr lang="en-GB" sz="1600">
              <a:solidFill>
                <a:srgbClr val="0B0C0C"/>
              </a:solidFill>
              <a:cs typeface="Arial"/>
            </a:endParaRPr>
          </a:p>
          <a:p>
            <a:pPr>
              <a:defRPr/>
            </a:pPr>
            <a:endParaRPr lang="en-GB" sz="1600">
              <a:solidFill>
                <a:srgbClr val="0B0C0C"/>
              </a:solidFill>
              <a:cs typeface="Arial"/>
            </a:endParaRPr>
          </a:p>
          <a:p>
            <a:pPr>
              <a:defRPr/>
            </a:pPr>
            <a:endParaRPr lang="en-GB" sz="1600">
              <a:solidFill>
                <a:srgbClr val="0B0C0C"/>
              </a:solidFill>
              <a:cs typeface="Arial"/>
            </a:endParaRPr>
          </a:p>
          <a:p>
            <a:pPr>
              <a:defRPr/>
            </a:pPr>
            <a:endParaRPr lang="en-GB" sz="1600">
              <a:solidFill>
                <a:srgbClr val="0B0C0C"/>
              </a:solidFill>
              <a:cs typeface="Arial"/>
            </a:endParaRPr>
          </a:p>
          <a:p>
            <a:pPr>
              <a:defRPr/>
            </a:pPr>
            <a:endParaRPr lang="en-GB" sz="1600">
              <a:solidFill>
                <a:srgbClr val="0B0C0C"/>
              </a:solidFill>
              <a:cs typeface="Arial"/>
            </a:endParaRPr>
          </a:p>
          <a:p>
            <a:pPr>
              <a:defRPr/>
            </a:pPr>
            <a:endParaRPr lang="en-GB" sz="1600">
              <a:solidFill>
                <a:srgbClr val="0B0C0C"/>
              </a:solidFill>
              <a:cs typeface="Arial"/>
            </a:endParaRPr>
          </a:p>
          <a:p>
            <a:pPr>
              <a:defRPr/>
            </a:pPr>
            <a:endParaRPr lang="en-GB" sz="1600">
              <a:solidFill>
                <a:srgbClr val="0B0C0C"/>
              </a:solidFill>
              <a:cs typeface="Arial"/>
            </a:endParaRPr>
          </a:p>
        </p:txBody>
      </p:sp>
      <p:pic>
        <p:nvPicPr>
          <p:cNvPr id="17" name="Picture 16" descr="A screenshot of a graph&#10;&#10;Description automatically generated">
            <a:extLst>
              <a:ext uri="{FF2B5EF4-FFF2-40B4-BE49-F238E27FC236}">
                <a16:creationId xmlns:a16="http://schemas.microsoft.com/office/drawing/2014/main" id="{035F2D7D-5C55-AC4B-1AA8-1677C253B9C0}"/>
              </a:ext>
            </a:extLst>
          </p:cNvPr>
          <p:cNvPicPr>
            <a:picLocks noChangeAspect="1"/>
          </p:cNvPicPr>
          <p:nvPr/>
        </p:nvPicPr>
        <p:blipFill>
          <a:blip r:embed="rId3"/>
          <a:stretch>
            <a:fillRect/>
          </a:stretch>
        </p:blipFill>
        <p:spPr>
          <a:xfrm>
            <a:off x="3771290" y="4369412"/>
            <a:ext cx="4571267" cy="1753332"/>
          </a:xfrm>
          <a:prstGeom prst="rect">
            <a:avLst/>
          </a:prstGeom>
        </p:spPr>
      </p:pic>
    </p:spTree>
    <p:extLst>
      <p:ext uri="{BB962C8B-B14F-4D97-AF65-F5344CB8AC3E}">
        <p14:creationId xmlns:p14="http://schemas.microsoft.com/office/powerpoint/2010/main" val="3352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9FAB6F-CDC2-6319-0C23-6E3223FDFE7C}"/>
              </a:ext>
            </a:extLst>
          </p:cNvPr>
          <p:cNvPicPr>
            <a:picLocks noChangeAspect="1"/>
          </p:cNvPicPr>
          <p:nvPr/>
        </p:nvPicPr>
        <p:blipFill>
          <a:blip r:embed="rId3"/>
          <a:stretch>
            <a:fillRect/>
          </a:stretch>
        </p:blipFill>
        <p:spPr>
          <a:xfrm>
            <a:off x="1687740" y="1699639"/>
            <a:ext cx="9959197" cy="4097381"/>
          </a:xfrm>
          <a:prstGeom prst="rect">
            <a:avLst/>
          </a:prstGeom>
        </p:spPr>
      </p:pic>
      <p:sp>
        <p:nvSpPr>
          <p:cNvPr id="1124" name="Title 1">
            <a:extLst>
              <a:ext uri="{FF2B5EF4-FFF2-40B4-BE49-F238E27FC236}">
                <a16:creationId xmlns:a16="http://schemas.microsoft.com/office/drawing/2014/main" id="{F2EC25C4-4957-2940-D19B-19EF19825D1C}"/>
              </a:ext>
            </a:extLst>
          </p:cNvPr>
          <p:cNvSpPr txBox="1">
            <a:spLocks/>
          </p:cNvSpPr>
          <p:nvPr/>
        </p:nvSpPr>
        <p:spPr>
          <a:xfrm>
            <a:off x="211506" y="123547"/>
            <a:ext cx="11693008" cy="96719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sz="2000"/>
              <a:t>Client level data is a new data collection that extracts person-level social care activity data on a quarterly basis; CLD presents opportunities but also some challenges</a:t>
            </a:r>
            <a:endParaRPr lang="en-GB" sz="2000">
              <a:cs typeface="Arial"/>
            </a:endParaRPr>
          </a:p>
        </p:txBody>
      </p:sp>
      <p:cxnSp>
        <p:nvCxnSpPr>
          <p:cNvPr id="1125" name="Straight Connector 1124">
            <a:extLst>
              <a:ext uri="{FF2B5EF4-FFF2-40B4-BE49-F238E27FC236}">
                <a16:creationId xmlns:a16="http://schemas.microsoft.com/office/drawing/2014/main" id="{44DEBA62-A5FC-5077-DD77-C4EA55E68D4E}"/>
              </a:ext>
            </a:extLst>
          </p:cNvPr>
          <p:cNvCxnSpPr/>
          <p:nvPr/>
        </p:nvCxnSpPr>
        <p:spPr>
          <a:xfrm>
            <a:off x="211507" y="754273"/>
            <a:ext cx="11692946" cy="0"/>
          </a:xfrm>
          <a:prstGeom prst="line">
            <a:avLst/>
          </a:prstGeom>
          <a:ln w="22225">
            <a:solidFill>
              <a:srgbClr val="01B395"/>
            </a:solidFill>
          </a:ln>
        </p:spPr>
        <p:style>
          <a:lnRef idx="1">
            <a:schemeClr val="accent1"/>
          </a:lnRef>
          <a:fillRef idx="0">
            <a:schemeClr val="accent1"/>
          </a:fillRef>
          <a:effectRef idx="0">
            <a:schemeClr val="accent1"/>
          </a:effectRef>
          <a:fontRef idx="minor">
            <a:schemeClr val="tx1"/>
          </a:fontRef>
        </p:style>
      </p:cxnSp>
      <p:sp>
        <p:nvSpPr>
          <p:cNvPr id="1129" name="TextBox 1128">
            <a:extLst>
              <a:ext uri="{FF2B5EF4-FFF2-40B4-BE49-F238E27FC236}">
                <a16:creationId xmlns:a16="http://schemas.microsoft.com/office/drawing/2014/main" id="{9A448FB6-B352-C3E8-77E5-27DC5934C913}"/>
              </a:ext>
            </a:extLst>
          </p:cNvPr>
          <p:cNvSpPr txBox="1"/>
          <p:nvPr/>
        </p:nvSpPr>
        <p:spPr>
          <a:xfrm>
            <a:off x="7796419" y="4630439"/>
            <a:ext cx="2071944" cy="938719"/>
          </a:xfrm>
          <a:prstGeom prst="rect">
            <a:avLst/>
          </a:prstGeom>
          <a:noFill/>
          <a:ln w="28575">
            <a:solidFill>
              <a:srgbClr val="02A68D"/>
            </a:solidFill>
          </a:ln>
        </p:spPr>
        <p:txBody>
          <a:bodyPr wrap="square" lIns="91440" tIns="45720" rIns="91440" bIns="45720" rtlCol="0" anchor="t">
            <a:spAutoFit/>
          </a:bodyPr>
          <a:lstStyle/>
          <a:p>
            <a:r>
              <a:rPr lang="en-GB" sz="1100">
                <a:solidFill>
                  <a:srgbClr val="000000"/>
                </a:solidFill>
                <a:cs typeface="Cavolini"/>
              </a:rPr>
              <a:t>We are working with local authorities to refine definitions to ensure they represent services locally to ensure reliable comparability.</a:t>
            </a:r>
          </a:p>
        </p:txBody>
      </p:sp>
      <p:sp>
        <p:nvSpPr>
          <p:cNvPr id="1132" name="TextBox 1131">
            <a:extLst>
              <a:ext uri="{FF2B5EF4-FFF2-40B4-BE49-F238E27FC236}">
                <a16:creationId xmlns:a16="http://schemas.microsoft.com/office/drawing/2014/main" id="{EEA03CC2-171A-8066-533F-E0A87E60922A}"/>
              </a:ext>
            </a:extLst>
          </p:cNvPr>
          <p:cNvSpPr txBox="1"/>
          <p:nvPr/>
        </p:nvSpPr>
        <p:spPr>
          <a:xfrm>
            <a:off x="39787" y="3372394"/>
            <a:ext cx="2094372" cy="2292935"/>
          </a:xfrm>
          <a:prstGeom prst="rect">
            <a:avLst/>
          </a:prstGeom>
          <a:noFill/>
          <a:ln w="28575">
            <a:solidFill>
              <a:srgbClr val="02A68D"/>
            </a:solidFill>
          </a:ln>
        </p:spPr>
        <p:txBody>
          <a:bodyPr wrap="square" lIns="91440" tIns="45720" rIns="91440" bIns="45720" rtlCol="0" anchor="t">
            <a:spAutoFit/>
          </a:bodyPr>
          <a:lstStyle/>
          <a:p>
            <a:r>
              <a:rPr lang="en-GB" sz="1100">
                <a:solidFill>
                  <a:srgbClr val="000000"/>
                </a:solidFill>
                <a:cs typeface="Cavolini"/>
              </a:rPr>
              <a:t>CLD collects information on a client's journey and some information may be missing from internal CMS where LAs  need to obtain the data from external teams and IT systems.</a:t>
            </a:r>
          </a:p>
          <a:p>
            <a:endParaRPr lang="en-GB" sz="1100">
              <a:solidFill>
                <a:srgbClr val="000000"/>
              </a:solidFill>
              <a:cs typeface="Cavolini" panose="03000502040302020204" pitchFamily="66" charset="0"/>
            </a:endParaRPr>
          </a:p>
          <a:p>
            <a:r>
              <a:rPr lang="en-GB" sz="1100">
                <a:solidFill>
                  <a:srgbClr val="000000"/>
                </a:solidFill>
                <a:cs typeface="Cavolini"/>
              </a:rPr>
              <a:t>Many LAs are working with their IT suppliers, external systems and yourselves to access this data and ensure this is included for accuracy. </a:t>
            </a:r>
          </a:p>
        </p:txBody>
      </p:sp>
      <p:cxnSp>
        <p:nvCxnSpPr>
          <p:cNvPr id="1136" name="Straight Connector 1135">
            <a:extLst>
              <a:ext uri="{FF2B5EF4-FFF2-40B4-BE49-F238E27FC236}">
                <a16:creationId xmlns:a16="http://schemas.microsoft.com/office/drawing/2014/main" id="{007EB1C1-804E-A176-8CC1-0FD493826F1D}"/>
              </a:ext>
            </a:extLst>
          </p:cNvPr>
          <p:cNvCxnSpPr>
            <a:cxnSpLocks/>
          </p:cNvCxnSpPr>
          <p:nvPr/>
        </p:nvCxnSpPr>
        <p:spPr>
          <a:xfrm>
            <a:off x="7693366" y="3985703"/>
            <a:ext cx="1015602" cy="668604"/>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37" name="Straight Connector 1136">
            <a:extLst>
              <a:ext uri="{FF2B5EF4-FFF2-40B4-BE49-F238E27FC236}">
                <a16:creationId xmlns:a16="http://schemas.microsoft.com/office/drawing/2014/main" id="{F153EE59-6A77-9411-F4D6-FBD2D0CCF301}"/>
              </a:ext>
            </a:extLst>
          </p:cNvPr>
          <p:cNvCxnSpPr>
            <a:cxnSpLocks/>
          </p:cNvCxnSpPr>
          <p:nvPr/>
        </p:nvCxnSpPr>
        <p:spPr>
          <a:xfrm flipV="1">
            <a:off x="2134159" y="4572524"/>
            <a:ext cx="436529"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141" name="TextBox 1140">
            <a:extLst>
              <a:ext uri="{FF2B5EF4-FFF2-40B4-BE49-F238E27FC236}">
                <a16:creationId xmlns:a16="http://schemas.microsoft.com/office/drawing/2014/main" id="{4CFB7D05-416B-B4DC-FE7B-0683C57630F5}"/>
              </a:ext>
            </a:extLst>
          </p:cNvPr>
          <p:cNvSpPr txBox="1"/>
          <p:nvPr/>
        </p:nvSpPr>
        <p:spPr>
          <a:xfrm>
            <a:off x="141454" y="943687"/>
            <a:ext cx="1734470" cy="1446550"/>
          </a:xfrm>
          <a:prstGeom prst="rect">
            <a:avLst/>
          </a:prstGeom>
          <a:noFill/>
          <a:ln w="28575">
            <a:solidFill>
              <a:schemeClr val="accent1"/>
            </a:solidFill>
          </a:ln>
        </p:spPr>
        <p:txBody>
          <a:bodyPr wrap="square" lIns="91440" tIns="45720" rIns="91440" bIns="45720" rtlCol="0" anchor="t">
            <a:spAutoFit/>
          </a:bodyPr>
          <a:lstStyle/>
          <a:p>
            <a:r>
              <a:rPr lang="en-GB" sz="1100">
                <a:solidFill>
                  <a:srgbClr val="000000"/>
                </a:solidFill>
                <a:cs typeface="Cavolini"/>
              </a:rPr>
              <a:t>Information is collected at the frontline which may require changes to IT systems and staff training but in the long-term, will be more representative of the care provided. </a:t>
            </a:r>
          </a:p>
        </p:txBody>
      </p:sp>
      <p:cxnSp>
        <p:nvCxnSpPr>
          <p:cNvPr id="1142" name="Straight Connector 1141">
            <a:extLst>
              <a:ext uri="{FF2B5EF4-FFF2-40B4-BE49-F238E27FC236}">
                <a16:creationId xmlns:a16="http://schemas.microsoft.com/office/drawing/2014/main" id="{C8A26B19-B41E-9659-120C-82D97AEBAC80}"/>
              </a:ext>
            </a:extLst>
          </p:cNvPr>
          <p:cNvCxnSpPr>
            <a:cxnSpLocks/>
          </p:cNvCxnSpPr>
          <p:nvPr/>
        </p:nvCxnSpPr>
        <p:spPr>
          <a:xfrm>
            <a:off x="1886658" y="1624033"/>
            <a:ext cx="301904" cy="220499"/>
          </a:xfrm>
          <a:prstGeom prst="line">
            <a:avLst/>
          </a:prstGeom>
          <a:ln/>
        </p:spPr>
        <p:style>
          <a:lnRef idx="3">
            <a:schemeClr val="accent1"/>
          </a:lnRef>
          <a:fillRef idx="0">
            <a:schemeClr val="accent1"/>
          </a:fillRef>
          <a:effectRef idx="2">
            <a:schemeClr val="accent1"/>
          </a:effectRef>
          <a:fontRef idx="minor">
            <a:schemeClr val="tx1"/>
          </a:fontRef>
        </p:style>
      </p:cxnSp>
      <p:sp>
        <p:nvSpPr>
          <p:cNvPr id="1145" name="TextBox 1144">
            <a:extLst>
              <a:ext uri="{FF2B5EF4-FFF2-40B4-BE49-F238E27FC236}">
                <a16:creationId xmlns:a16="http://schemas.microsoft.com/office/drawing/2014/main" id="{EED489F2-F423-8E50-0CD1-6BEAE3341D10}"/>
              </a:ext>
            </a:extLst>
          </p:cNvPr>
          <p:cNvSpPr txBox="1"/>
          <p:nvPr/>
        </p:nvSpPr>
        <p:spPr>
          <a:xfrm>
            <a:off x="5114526" y="859333"/>
            <a:ext cx="2360705" cy="938719"/>
          </a:xfrm>
          <a:prstGeom prst="rect">
            <a:avLst/>
          </a:prstGeom>
          <a:noFill/>
          <a:ln w="28575">
            <a:solidFill>
              <a:schemeClr val="accent1"/>
            </a:solidFill>
          </a:ln>
        </p:spPr>
        <p:txBody>
          <a:bodyPr wrap="square" lIns="91440" tIns="45720" rIns="91440" bIns="45720" rtlCol="0" anchor="t">
            <a:spAutoFit/>
          </a:bodyPr>
          <a:lstStyle/>
          <a:p>
            <a:r>
              <a:rPr lang="en-GB" sz="1100">
                <a:solidFill>
                  <a:srgbClr val="000000"/>
                </a:solidFill>
                <a:cs typeface="Cavolini"/>
              </a:rPr>
              <a:t>Record level data is then extracted from LA case management systems. In some cases, this has required system changes or new systems to be implemented.</a:t>
            </a:r>
          </a:p>
        </p:txBody>
      </p:sp>
      <p:cxnSp>
        <p:nvCxnSpPr>
          <p:cNvPr id="1146" name="Straight Connector 1145">
            <a:extLst>
              <a:ext uri="{FF2B5EF4-FFF2-40B4-BE49-F238E27FC236}">
                <a16:creationId xmlns:a16="http://schemas.microsoft.com/office/drawing/2014/main" id="{6753474E-ED3E-AC2F-159E-2AD8D017292C}"/>
              </a:ext>
            </a:extLst>
          </p:cNvPr>
          <p:cNvCxnSpPr>
            <a:cxnSpLocks/>
          </p:cNvCxnSpPr>
          <p:nvPr/>
        </p:nvCxnSpPr>
        <p:spPr>
          <a:xfrm flipV="1">
            <a:off x="4599041" y="1563583"/>
            <a:ext cx="515486" cy="337598"/>
          </a:xfrm>
          <a:prstGeom prst="line">
            <a:avLst/>
          </a:prstGeom>
          <a:ln/>
        </p:spPr>
        <p:style>
          <a:lnRef idx="3">
            <a:schemeClr val="accent1"/>
          </a:lnRef>
          <a:fillRef idx="0">
            <a:schemeClr val="accent1"/>
          </a:fillRef>
          <a:effectRef idx="2">
            <a:schemeClr val="accent1"/>
          </a:effectRef>
          <a:fontRef idx="minor">
            <a:schemeClr val="tx1"/>
          </a:fontRef>
        </p:style>
      </p:cxnSp>
      <p:sp>
        <p:nvSpPr>
          <p:cNvPr id="1148" name="TextBox 1147">
            <a:extLst>
              <a:ext uri="{FF2B5EF4-FFF2-40B4-BE49-F238E27FC236}">
                <a16:creationId xmlns:a16="http://schemas.microsoft.com/office/drawing/2014/main" id="{23DBD825-955C-62EB-C302-314947D14838}"/>
              </a:ext>
            </a:extLst>
          </p:cNvPr>
          <p:cNvSpPr txBox="1"/>
          <p:nvPr/>
        </p:nvSpPr>
        <p:spPr>
          <a:xfrm>
            <a:off x="10069557" y="1581382"/>
            <a:ext cx="1760705" cy="1277273"/>
          </a:xfrm>
          <a:prstGeom prst="rect">
            <a:avLst/>
          </a:prstGeom>
          <a:noFill/>
          <a:ln w="28575">
            <a:solidFill>
              <a:srgbClr val="02A68D"/>
            </a:solidFill>
          </a:ln>
        </p:spPr>
        <p:txBody>
          <a:bodyPr wrap="square" lIns="91440" tIns="45720" rIns="91440" bIns="45720" rtlCol="0" anchor="t">
            <a:spAutoFit/>
          </a:bodyPr>
          <a:lstStyle/>
          <a:p>
            <a:r>
              <a:rPr lang="en-GB" sz="1100">
                <a:solidFill>
                  <a:srgbClr val="000000"/>
                </a:solidFill>
                <a:cs typeface="Cavolini"/>
              </a:rPr>
              <a:t>The full CLD is then compiled, and a submission is made to DHSC at the end of each quarter; based on activity and events that have taken place</a:t>
            </a:r>
          </a:p>
        </p:txBody>
      </p:sp>
      <p:cxnSp>
        <p:nvCxnSpPr>
          <p:cNvPr id="1149" name="Straight Connector 1148">
            <a:extLst>
              <a:ext uri="{FF2B5EF4-FFF2-40B4-BE49-F238E27FC236}">
                <a16:creationId xmlns:a16="http://schemas.microsoft.com/office/drawing/2014/main" id="{ADC2E2FC-ED65-E5D7-BE01-C720AA6436A4}"/>
              </a:ext>
            </a:extLst>
          </p:cNvPr>
          <p:cNvCxnSpPr>
            <a:cxnSpLocks/>
          </p:cNvCxnSpPr>
          <p:nvPr/>
        </p:nvCxnSpPr>
        <p:spPr>
          <a:xfrm flipV="1">
            <a:off x="9707378" y="2654741"/>
            <a:ext cx="383942" cy="393834"/>
          </a:xfrm>
          <a:prstGeom prst="line">
            <a:avLst/>
          </a:prstGeom>
          <a:ln/>
        </p:spPr>
        <p:style>
          <a:lnRef idx="3">
            <a:schemeClr val="accent1"/>
          </a:lnRef>
          <a:fillRef idx="0">
            <a:schemeClr val="accent1"/>
          </a:fillRef>
          <a:effectRef idx="2">
            <a:schemeClr val="accent1"/>
          </a:effectRef>
          <a:fontRef idx="minor">
            <a:schemeClr val="tx1"/>
          </a:fontRef>
        </p:style>
      </p:cxnSp>
      <p:sp>
        <p:nvSpPr>
          <p:cNvPr id="2" name="Arrow: Right 1">
            <a:extLst>
              <a:ext uri="{FF2B5EF4-FFF2-40B4-BE49-F238E27FC236}">
                <a16:creationId xmlns:a16="http://schemas.microsoft.com/office/drawing/2014/main" id="{8206A11F-E36F-0CC6-CB04-D74F18B2A669}"/>
              </a:ext>
            </a:extLst>
          </p:cNvPr>
          <p:cNvSpPr/>
          <p:nvPr/>
        </p:nvSpPr>
        <p:spPr>
          <a:xfrm>
            <a:off x="311241" y="5666703"/>
            <a:ext cx="11397801" cy="847859"/>
          </a:xfrm>
          <a:prstGeom prst="rightArrow">
            <a:avLst/>
          </a:prstGeom>
          <a:solidFill>
            <a:srgbClr val="01A188">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0000"/>
                </a:solidFill>
                <a:cs typeface="Arial"/>
              </a:rPr>
              <a:t>Over time, we'll continue to work with local authorities, IT suppliers and those at the frontline to ensure data is accurate, representative and being used to support better outcomes for those receiving care and support</a:t>
            </a:r>
            <a:endParaRPr lang="en-US"/>
          </a:p>
        </p:txBody>
      </p:sp>
    </p:spTree>
    <p:extLst>
      <p:ext uri="{BB962C8B-B14F-4D97-AF65-F5344CB8AC3E}">
        <p14:creationId xmlns:p14="http://schemas.microsoft.com/office/powerpoint/2010/main" val="164576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14400" y="1770842"/>
            <a:ext cx="10363200" cy="1470025"/>
          </a:xfrm>
        </p:spPr>
        <p:txBody>
          <a:bodyPr>
            <a:normAutofit/>
          </a:bodyPr>
          <a:lstStyle/>
          <a:p>
            <a:r>
              <a:rPr lang="en-GB" sz="3000">
                <a:solidFill>
                  <a:srgbClr val="002060"/>
                </a:solidFill>
              </a:rPr>
              <a:t>Dorset Council….our data journey</a:t>
            </a:r>
          </a:p>
        </p:txBody>
      </p:sp>
    </p:spTree>
    <p:extLst>
      <p:ext uri="{BB962C8B-B14F-4D97-AF65-F5344CB8AC3E}">
        <p14:creationId xmlns:p14="http://schemas.microsoft.com/office/powerpoint/2010/main" val="4008934599"/>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3.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2C3AC1C8540488F21A431888C19ED" ma:contentTypeVersion="13" ma:contentTypeDescription="Create a new document." ma:contentTypeScope="" ma:versionID="cdd0de5862cc7332b62c9ed0d525b2f3">
  <xsd:schema xmlns:xsd="http://www.w3.org/2001/XMLSchema" xmlns:xs="http://www.w3.org/2001/XMLSchema" xmlns:p="http://schemas.microsoft.com/office/2006/metadata/properties" xmlns:ns2="34f15714-548d-495f-a9b0-f58ce09e51d1" xmlns:ns3="edf4fe2c-bcd8-4278-87b0-ff0fcffae2b4" targetNamespace="http://schemas.microsoft.com/office/2006/metadata/properties" ma:root="true" ma:fieldsID="6a81bb925c2d86865920228081510e04" ns2:_="" ns3:_="">
    <xsd:import namespace="34f15714-548d-495f-a9b0-f58ce09e51d1"/>
    <xsd:import namespace="edf4fe2c-bcd8-4278-87b0-ff0fcffae2b4"/>
    <xsd:element name="properties">
      <xsd:complexType>
        <xsd:sequence>
          <xsd:element name="documentManagement">
            <xsd:complexType>
              <xsd:all>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f15714-548d-495f-a9b0-f58ce09e51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4fe2c-bcd8-4278-87b0-ff0fcffae2b4" elementFormDefault="qualified">
    <xsd:import namespace="http://schemas.microsoft.com/office/2006/documentManagement/types"/>
    <xsd:import namespace="http://schemas.microsoft.com/office/infopath/2007/PartnerControls"/>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caf2c84-180d-4652-98d8-3773f236d3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df4fe2c-bcd8-4278-87b0-ff0fcffae2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9CEB86-991B-4D8C-B340-3F9D71684E10}">
  <ds:schemaRefs>
    <ds:schemaRef ds:uri="34f15714-548d-495f-a9b0-f58ce09e51d1"/>
    <ds:schemaRef ds:uri="edf4fe2c-bcd8-4278-87b0-ff0fcffae2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4654F9-FF6A-4AFD-BC39-02F0F603569F}">
  <ds:schemaRef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elements/1.1/"/>
    <ds:schemaRef ds:uri="34f15714-548d-495f-a9b0-f58ce09e51d1"/>
    <ds:schemaRef ds:uri="edf4fe2c-bcd8-4278-87b0-ff0fcffae2b4"/>
  </ds:schemaRefs>
</ds:datastoreItem>
</file>

<file path=customXml/itemProps3.xml><?xml version="1.0" encoding="utf-8"?>
<ds:datastoreItem xmlns:ds="http://schemas.openxmlformats.org/officeDocument/2006/customXml" ds:itemID="{BB7946B4-063B-4A59-AA18-8362123B2C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DHSC PPT</Template>
  <TotalTime>0</TotalTime>
  <Words>1550</Words>
  <Application>Microsoft Office PowerPoint</Application>
  <PresentationFormat>Widescreen</PresentationFormat>
  <Paragraphs>147</Paragraphs>
  <Slides>15</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Arial,Sans-Serif</vt:lpstr>
      <vt:lpstr>Calibri</vt:lpstr>
      <vt:lpstr>Courier New</vt:lpstr>
      <vt:lpstr>Symbol</vt:lpstr>
      <vt:lpstr>Wingdings</vt:lpstr>
      <vt:lpstr>Office Theme</vt:lpstr>
      <vt:lpstr>1_Office Theme</vt:lpstr>
      <vt:lpstr>1_Office Theme</vt:lpstr>
      <vt:lpstr>Office Theme</vt:lpstr>
      <vt:lpstr>How data can support better outcomes for people needing care and support, using Client Level Data </vt:lpstr>
      <vt:lpstr>Your panel</vt:lpstr>
      <vt:lpstr> Agenda</vt:lpstr>
      <vt:lpstr>PowerPoint Presentation</vt:lpstr>
      <vt:lpstr>Accurate data is important for us all; those receiving care and support as well as those providing it </vt:lpstr>
      <vt:lpstr> Care data matters: a roadmap for better adult social care data </vt:lpstr>
      <vt:lpstr> Care data matters: a roadmap for better adult social care data </vt:lpstr>
      <vt:lpstr>PowerPoint Presentation</vt:lpstr>
      <vt:lpstr>Dorset Council….our data journey</vt:lpstr>
      <vt:lpstr>Introduction to Dorset </vt:lpstr>
      <vt:lpstr>Our Client Level Data Story</vt:lpstr>
      <vt:lpstr>Making it real….</vt:lpstr>
      <vt:lpstr>Q&amp;A </vt:lpstr>
      <vt:lpstr>Thank you for your participation. This webinar was brought to you by DHSC, SCIE and Partners in Care and Health working in partnership.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 presentation</dc:title>
  <dc:subject>[Add Subject]</dc:subject>
  <dc:creator>Eamyodsin, Nicole</dc:creator>
  <cp:keywords>[Add keywords]; DHSC; PowerPoint Presentation;</cp:keywords>
  <cp:lastModifiedBy>Paris Matthews (SCIE)</cp:lastModifiedBy>
  <cp:revision>2</cp:revision>
  <dcterms:created xsi:type="dcterms:W3CDTF">2018-09-10T12:23:38Z</dcterms:created>
  <dcterms:modified xsi:type="dcterms:W3CDTF">2024-01-23T15:04:05Z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0x010100BB22C3AC1C8540488F21A431888C19ED</vt:lpwstr>
  </property>
  <property fmtid="{D5CDD505-2E9C-101B-9397-08002B2CF9AE}" pid="3" name="MediaServiceImageTags">
    <vt:lpwstr/>
  </property>
  <property fmtid="{D5CDD505-2E9C-101B-9397-08002B2CF9AE}" pid="4" name="TaxCatchAll">
    <vt:lpwstr/>
  </property>
</Properties>
</file>