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0072C6"/>
    <a:srgbClr val="0091C9"/>
    <a:srgbClr val="009E49"/>
    <a:srgbClr val="00ADC6"/>
    <a:srgbClr val="0038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2" autoAdjust="0"/>
    <p:restoredTop sz="94737" autoAdjust="0"/>
  </p:normalViewPr>
  <p:slideViewPr>
    <p:cSldViewPr snapToGrid="0" showGuides="1">
      <p:cViewPr>
        <p:scale>
          <a:sx n="80" d="100"/>
          <a:sy n="80" d="100"/>
        </p:scale>
        <p:origin x="-3366" y="-174"/>
      </p:cViewPr>
      <p:guideLst>
        <p:guide orient="horz" pos="636"/>
        <p:guide orient="horz" pos="1067"/>
        <p:guide orient="horz" pos="2193"/>
        <p:guide orient="horz" pos="5603"/>
        <p:guide orient="horz" pos="4845"/>
        <p:guide pos="4030"/>
        <p:guide pos="284"/>
        <p:guide pos="3182"/>
        <p:guide pos="2161"/>
        <p:guide pos="403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96" d="100"/>
          <a:sy n="96" d="100"/>
        </p:scale>
        <p:origin x="-4456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263D69-E284-5C4B-A86C-FD8F5B6C08E4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B21A0-7089-FC47-A666-BBF723C90BC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43507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7D2F7B-9BAD-2646-B3B6-B8EAB29436C7}" type="datetimeFigureOut">
              <a:rPr lang="en-US" smtClean="0"/>
              <a:t>5/1/2015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641B1-78F1-FB49-AA9E-CA40C130B8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5591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Titl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58392" y="1693333"/>
            <a:ext cx="4592240" cy="1200000"/>
          </a:xfrm>
        </p:spPr>
        <p:txBody>
          <a:bodyPr/>
          <a:lstStyle>
            <a:lvl1pPr>
              <a:defRPr>
                <a:solidFill>
                  <a:srgbClr val="0072C6"/>
                </a:solidFill>
              </a:defRPr>
            </a:lvl1pPr>
          </a:lstStyle>
          <a:p>
            <a:r>
              <a:rPr lang="en-GB" dirty="0" smtClean="0"/>
              <a:t>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58392" y="3132667"/>
            <a:ext cx="4592240" cy="1187632"/>
          </a:xfrm>
        </p:spPr>
        <p:txBody>
          <a:bodyPr/>
          <a:lstStyle>
            <a:lvl1pPr marL="0" indent="0" algn="l">
              <a:lnSpc>
                <a:spcPts val="3000"/>
              </a:lnSpc>
              <a:buNone/>
              <a:defRPr>
                <a:solidFill>
                  <a:srgbClr val="0072C6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Subtitle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E4A0-3B12-C445-9A77-CD72EFD2E19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7127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duction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8392" y="1693333"/>
            <a:ext cx="4592240" cy="5998633"/>
          </a:xfrm>
        </p:spPr>
        <p:txBody>
          <a:bodyPr anchor="t" anchorCtr="0"/>
          <a:lstStyle>
            <a:lvl1pPr>
              <a:lnSpc>
                <a:spcPts val="3200"/>
              </a:lnSpc>
              <a:spcBef>
                <a:spcPts val="0"/>
              </a:spcBef>
              <a:spcAft>
                <a:spcPts val="0"/>
              </a:spcAft>
              <a:defRPr sz="3000" b="0" i="0" baseline="0">
                <a:solidFill>
                  <a:srgbClr val="0072C6"/>
                </a:solidFill>
              </a:defRPr>
            </a:lvl1pPr>
          </a:lstStyle>
          <a:p>
            <a:r>
              <a:rPr lang="en-GB" dirty="0" smtClean="0"/>
              <a:t>Text</a:t>
            </a:r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EA7E4A0-3B12-C445-9A77-CD72EFD2E190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849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ullet Pa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8391" y="1693333"/>
            <a:ext cx="5940028" cy="1195979"/>
          </a:xfrm>
        </p:spPr>
        <p:txBody>
          <a:bodyPr anchor="t" anchorCtr="0"/>
          <a:lstStyle>
            <a:lvl1pPr>
              <a:lnSpc>
                <a:spcPts val="3000"/>
              </a:lnSpc>
              <a:defRPr sz="3000" b="1" i="0">
                <a:solidFill>
                  <a:srgbClr val="0072C6"/>
                </a:solidFill>
              </a:defRPr>
            </a:lvl1pPr>
          </a:lstStyle>
          <a:p>
            <a:r>
              <a:rPr lang="en-GB" dirty="0" smtClean="0"/>
              <a:t>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8391" y="3138590"/>
            <a:ext cx="5940028" cy="4553377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>
                <a:srgbClr val="0072C6"/>
              </a:buClr>
              <a:buSzTx/>
              <a:buFont typeface="Wingdings" charset="2"/>
              <a:buNone/>
              <a:tabLst/>
              <a:defRPr sz="2400">
                <a:solidFill>
                  <a:srgbClr val="0072C6"/>
                </a:solidFill>
              </a:defRPr>
            </a:lvl1pPr>
            <a:lvl2pPr marL="0" marR="0" indent="0" algn="l" defTabSz="457200" rtl="0" eaLnBrk="1" fontAlgn="auto" latinLnBrk="0" hangingPunct="1">
              <a:lnSpc>
                <a:spcPts val="2400"/>
              </a:lnSpc>
              <a:spcBef>
                <a:spcPts val="600"/>
              </a:spcBef>
              <a:spcAft>
                <a:spcPts val="0"/>
              </a:spcAft>
              <a:buClr>
                <a:srgbClr val="0072C6"/>
              </a:buClr>
              <a:buSzTx/>
              <a:buFont typeface="Arial"/>
              <a:buNone/>
              <a:tabLst/>
              <a:defRPr sz="2400" baseline="0">
                <a:solidFill>
                  <a:srgbClr val="0072C6"/>
                </a:solidFill>
                <a:latin typeface="Arial"/>
              </a:defRPr>
            </a:lvl2pPr>
            <a:lvl3pPr marL="540000" marR="0" indent="-180000" algn="l" defTabSz="457200" rtl="0" eaLnBrk="1" fontAlgn="auto" latinLnBrk="0" hangingPunct="1">
              <a:lnSpc>
                <a:spcPts val="2400"/>
              </a:lnSpc>
              <a:spcBef>
                <a:spcPts val="600"/>
              </a:spcBef>
              <a:spcAft>
                <a:spcPts val="0"/>
              </a:spcAft>
              <a:buClr>
                <a:srgbClr val="0072C6"/>
              </a:buClr>
              <a:buSzTx/>
              <a:buFont typeface="Wingdings" charset="2"/>
              <a:buChar char="§"/>
              <a:tabLst/>
              <a:defRPr sz="2400" baseline="0">
                <a:solidFill>
                  <a:srgbClr val="0072C6"/>
                </a:solidFill>
                <a:latin typeface="Arial"/>
              </a:defRPr>
            </a:lvl3pPr>
            <a:lvl4pPr>
              <a:defRPr baseline="0">
                <a:solidFill>
                  <a:srgbClr val="003893"/>
                </a:solidFill>
              </a:defRPr>
            </a:lvl4pPr>
            <a:lvl5pPr>
              <a:defRPr baseline="0">
                <a:solidFill>
                  <a:srgbClr val="003893"/>
                </a:solidFill>
              </a:defRPr>
            </a:lvl5pPr>
          </a:lstStyle>
          <a:p>
            <a:pPr lvl="0"/>
            <a:r>
              <a:rPr lang="en-GB" dirty="0" smtClean="0"/>
              <a:t>Text</a:t>
            </a:r>
          </a:p>
          <a:p>
            <a:pPr lvl="2"/>
            <a:r>
              <a:rPr lang="en-GB" dirty="0" smtClean="0"/>
              <a:t>Bullet</a:t>
            </a:r>
          </a:p>
          <a:p>
            <a:pPr lvl="2"/>
            <a:endParaRPr lang="en-GB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E4A0-3B12-C445-9A77-CD72EFD2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1414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Pa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8392" y="1693333"/>
            <a:ext cx="5938838" cy="1195979"/>
          </a:xfrm>
        </p:spPr>
        <p:txBody>
          <a:bodyPr anchor="t" anchorCtr="0"/>
          <a:lstStyle>
            <a:lvl1pPr>
              <a:lnSpc>
                <a:spcPts val="3000"/>
              </a:lnSpc>
              <a:defRPr sz="3000">
                <a:solidFill>
                  <a:srgbClr val="0072C6"/>
                </a:solidFill>
              </a:defRPr>
            </a:lvl1pPr>
          </a:lstStyle>
          <a:p>
            <a:r>
              <a:rPr lang="en-GB" dirty="0" smtClean="0"/>
              <a:t>Title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458391" y="3862584"/>
            <a:ext cx="2825895" cy="3829384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 b="0" i="0">
                <a:solidFill>
                  <a:srgbClr val="0072C6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marL="0" marR="0" lvl="0" indent="0" algn="l" defTabSz="457200" rtl="0" eaLnBrk="1" fontAlgn="auto" latinLnBrk="0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Text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3568148" y="3132667"/>
            <a:ext cx="2830271" cy="712259"/>
          </a:xfrm>
        </p:spPr>
        <p:txBody>
          <a:bodyPr anchor="t" anchorCtr="0"/>
          <a:lstStyle>
            <a:lvl1pPr marL="0" indent="0">
              <a:lnSpc>
                <a:spcPts val="2000"/>
              </a:lnSpc>
              <a:buNone/>
              <a:defRPr sz="2000" b="1">
                <a:solidFill>
                  <a:srgbClr val="0072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Subhead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 hasCustomPrompt="1"/>
          </p:nvPr>
        </p:nvSpPr>
        <p:spPr>
          <a:xfrm>
            <a:off x="3576209" y="3847984"/>
            <a:ext cx="2822210" cy="3843984"/>
          </a:xfrm>
        </p:spPr>
        <p:txBody>
          <a:bodyPr/>
          <a:lstStyle>
            <a:lvl1pPr marL="0" marR="0" indent="0" algn="l" defTabSz="457200" rtl="0" eaLnBrk="1" fontAlgn="auto" latinLnBrk="0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400">
                <a:solidFill>
                  <a:srgbClr val="0072C6"/>
                </a:solidFill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marL="0" marR="0" lvl="0" indent="0" algn="l" defTabSz="457200" rtl="0" eaLnBrk="1" fontAlgn="auto" latinLnBrk="0" hangingPunct="1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 smtClean="0"/>
              <a:t>Text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A7E4A0-3B12-C445-9A77-CD72EFD2E19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 hasCustomPrompt="1"/>
          </p:nvPr>
        </p:nvSpPr>
        <p:spPr>
          <a:xfrm>
            <a:off x="458392" y="3132667"/>
            <a:ext cx="2834106" cy="721280"/>
          </a:xfrm>
        </p:spPr>
        <p:txBody>
          <a:bodyPr anchor="t" anchorCtr="0"/>
          <a:lstStyle>
            <a:lvl1pPr marL="0" indent="0">
              <a:lnSpc>
                <a:spcPts val="2000"/>
              </a:lnSpc>
              <a:buNone/>
              <a:defRPr sz="2000" b="1">
                <a:solidFill>
                  <a:srgbClr val="0072C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Subhead</a:t>
            </a:r>
          </a:p>
        </p:txBody>
      </p:sp>
    </p:spTree>
    <p:extLst>
      <p:ext uri="{BB962C8B-B14F-4D97-AF65-F5344CB8AC3E}">
        <p14:creationId xmlns:p14="http://schemas.microsoft.com/office/powerpoint/2010/main" val="2841710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pen/Close Pag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5837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1">
          <a:blip r:embed="rId7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8392" y="1693333"/>
            <a:ext cx="4592240" cy="1195979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/>
          <a:p>
            <a:r>
              <a:rPr lang="en-GB" dirty="0" smtClean="0"/>
              <a:t>Click to edit Master cover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8392" y="3138590"/>
            <a:ext cx="4592240" cy="118795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8392" y="8466780"/>
            <a:ext cx="1336106" cy="48390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 b="1" i="0">
                <a:solidFill>
                  <a:schemeClr val="bg1"/>
                </a:solidFill>
                <a:latin typeface="Arial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98419" y="8490255"/>
            <a:ext cx="270272" cy="46096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200" b="1" i="0">
                <a:solidFill>
                  <a:schemeClr val="bg1"/>
                </a:solidFill>
                <a:latin typeface="Arial"/>
              </a:defRPr>
            </a:lvl1pPr>
          </a:lstStyle>
          <a:p>
            <a:fld id="{0EA7E4A0-3B12-C445-9A77-CD72EFD2E19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5"/>
            <a:ext cx="2171700" cy="476083"/>
          </a:xfrm>
          <a:prstGeom prst="rect">
            <a:avLst/>
          </a:prstGeom>
        </p:spPr>
        <p:txBody>
          <a:bodyPr lIns="0" tIns="0" rIns="0" bIns="0" anchor="b" anchorCtr="1"/>
          <a:lstStyle>
            <a:lvl1pPr algn="ctr">
              <a:defRPr sz="1200" baseline="0">
                <a:solidFill>
                  <a:schemeClr val="bg1"/>
                </a:solidFill>
                <a:latin typeface="Arial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9162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64" r:id="rId2"/>
    <p:sldLayoutId id="2147483657" r:id="rId3"/>
    <p:sldLayoutId id="2147483660" r:id="rId4"/>
    <p:sldLayoutId id="2147483665" r:id="rId5"/>
  </p:sldLayoutIdLst>
  <p:txStyles>
    <p:titleStyle>
      <a:lvl1pPr algn="l" defTabSz="457200" rtl="0" eaLnBrk="1" latinLnBrk="0" hangingPunct="1">
        <a:lnSpc>
          <a:spcPts val="4000"/>
        </a:lnSpc>
        <a:spcBef>
          <a:spcPct val="0"/>
        </a:spcBef>
        <a:buNone/>
        <a:defRPr sz="4000" b="1" i="0" kern="1200">
          <a:solidFill>
            <a:srgbClr val="00ADC6"/>
          </a:solidFill>
          <a:latin typeface="Arial"/>
          <a:ea typeface="+mj-ea"/>
          <a:cs typeface="+mj-cs"/>
        </a:defRPr>
      </a:lvl1pPr>
    </p:titleStyle>
    <p:bodyStyle>
      <a:lvl1pPr marL="0" indent="0" algn="l" defTabSz="457200" rtl="0" eaLnBrk="1" latinLnBrk="0" hangingPunct="1">
        <a:lnSpc>
          <a:spcPts val="3000"/>
        </a:lnSpc>
        <a:spcBef>
          <a:spcPts val="0"/>
        </a:spcBef>
        <a:buFontTx/>
        <a:buNone/>
        <a:defRPr sz="3000" kern="1200" baseline="0">
          <a:solidFill>
            <a:srgbClr val="003893"/>
          </a:solidFill>
          <a:latin typeface="Arial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sylmanconsulting@outlook.com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ewa.koscielniak@croydonccg.nhs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747" y="1121435"/>
            <a:ext cx="6264875" cy="7249940"/>
          </a:xfrm>
        </p:spPr>
        <p:txBody>
          <a:bodyPr/>
          <a:lstStyle/>
          <a:p>
            <a:pPr lvl="0"/>
            <a:r>
              <a:rPr lang="en-US" sz="2000" b="1" dirty="0" smtClean="0"/>
              <a:t>Achievements of the Croydon CCG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800" b="1" dirty="0" smtClean="0"/>
              <a:t>Mental Capacity Act &amp; Deprivation of Liberty safeguards </a:t>
            </a:r>
            <a:r>
              <a:rPr lang="en-US" sz="1800" b="1" dirty="0" smtClean="0"/>
              <a:t>project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1026" name="Picture 2" descr="http://www.mentalhealthy.co.uk/sites/default/files/ca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7362" y="2166215"/>
            <a:ext cx="3410638" cy="288324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091" y="2421924"/>
            <a:ext cx="402830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srgbClr val="0072C6"/>
                </a:solidFill>
              </a:rPr>
              <a:t>Project Lead Sylvia Manson and Safeguarding Team would like to share with you our progress with the MCA project and positive outcomes to </a:t>
            </a:r>
            <a:r>
              <a:rPr lang="en-GB" sz="1400" b="1" dirty="0" smtClean="0">
                <a:solidFill>
                  <a:srgbClr val="0072C6"/>
                </a:solidFill>
              </a:rPr>
              <a:t>date. </a:t>
            </a:r>
            <a:endParaRPr lang="en-GB" sz="1400" b="1" dirty="0">
              <a:solidFill>
                <a:srgbClr val="0072C6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49" y="3315864"/>
            <a:ext cx="3787302" cy="8309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72C6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6"/>
          </a:lnRef>
          <a:fillRef idx="1001">
            <a:schemeClr val="lt1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dirty="0" smtClean="0"/>
              <a:t>We have engaged GP Practices, Dentists and Optometrists in Croydon to attend MCA workshops and  lectures  enabling them to actively participate in developing  tools and processes around MCA</a:t>
            </a:r>
            <a:endParaRPr lang="en-GB" sz="1200" dirty="0"/>
          </a:p>
        </p:txBody>
      </p:sp>
      <p:sp>
        <p:nvSpPr>
          <p:cNvPr id="3" name="TextBox 2"/>
          <p:cNvSpPr txBox="1"/>
          <p:nvPr/>
        </p:nvSpPr>
        <p:spPr>
          <a:xfrm>
            <a:off x="140349" y="4372349"/>
            <a:ext cx="3787302" cy="6771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We have developed ,consulted and launched a pilot </a:t>
            </a:r>
            <a:r>
              <a:rPr lang="en-GB" sz="1200" b="1" dirty="0" smtClean="0"/>
              <a:t>MCA</a:t>
            </a:r>
            <a:r>
              <a:rPr lang="en-GB" sz="1200" dirty="0" smtClean="0"/>
              <a:t> </a:t>
            </a:r>
            <a:r>
              <a:rPr lang="en-GB" sz="1200" b="1" dirty="0" smtClean="0"/>
              <a:t>self-assessment tool and Best </a:t>
            </a:r>
            <a:r>
              <a:rPr lang="en-GB" sz="1200" b="1" dirty="0"/>
              <a:t>I</a:t>
            </a:r>
            <a:r>
              <a:rPr lang="en-GB" sz="1200" b="1" dirty="0" smtClean="0"/>
              <a:t>nterests </a:t>
            </a:r>
            <a:r>
              <a:rPr lang="en-GB" sz="1200" b="1" dirty="0"/>
              <a:t>F</a:t>
            </a:r>
            <a:r>
              <a:rPr lang="en-GB" sz="1200" b="1" dirty="0" smtClean="0"/>
              <a:t>orm  </a:t>
            </a:r>
            <a:r>
              <a:rPr lang="en-GB" sz="1200" dirty="0" smtClean="0"/>
              <a:t>for Primary Care</a:t>
            </a:r>
            <a:r>
              <a:rPr lang="en-GB" sz="1400" dirty="0" smtClean="0"/>
              <a:t>.</a:t>
            </a:r>
            <a:endParaRPr lang="en-GB" sz="1400" dirty="0"/>
          </a:p>
        </p:txBody>
      </p:sp>
      <p:sp>
        <p:nvSpPr>
          <p:cNvPr id="6" name="TextBox 5"/>
          <p:cNvSpPr txBox="1"/>
          <p:nvPr/>
        </p:nvSpPr>
        <p:spPr>
          <a:xfrm>
            <a:off x="181231" y="5195334"/>
            <a:ext cx="5926271" cy="6771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We provided guidance and recommendations  to CHS and SLaM and gave assurance around new processes that are being developed to strengthen MCA pathways  </a:t>
            </a:r>
          </a:p>
          <a:p>
            <a:r>
              <a:rPr lang="en-GB" sz="1400" dirty="0" smtClean="0"/>
              <a:t> </a:t>
            </a:r>
            <a:endParaRPr lang="en-GB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181232" y="6039944"/>
            <a:ext cx="5469924" cy="6771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We have provided the targeted training for CHS, SLaM and reviewed the governance processes around </a:t>
            </a:r>
            <a:r>
              <a:rPr lang="en-GB" sz="1200" b="1" dirty="0" err="1" smtClean="0"/>
              <a:t>DoLS</a:t>
            </a:r>
            <a:r>
              <a:rPr lang="en-GB" sz="1200" b="1" dirty="0" smtClean="0"/>
              <a:t>. </a:t>
            </a:r>
          </a:p>
          <a:p>
            <a:endParaRPr lang="en-GB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140349" y="6740159"/>
            <a:ext cx="608745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First Phase of the project has just finished, however further work is planned for September onwards -with participation from Croydon Care Homes, SLaM and Croydon GP Network. </a:t>
            </a:r>
          </a:p>
          <a:p>
            <a:r>
              <a:rPr lang="en-GB" sz="1200" dirty="0" smtClean="0"/>
              <a:t>If you have any questions </a:t>
            </a:r>
            <a:r>
              <a:rPr lang="en-GB" sz="1200" dirty="0"/>
              <a:t>in regards to </a:t>
            </a:r>
            <a:r>
              <a:rPr lang="en-GB" sz="1200" b="1" dirty="0"/>
              <a:t>Mental Capacity Act and Deprivation of Liberties </a:t>
            </a:r>
            <a:r>
              <a:rPr lang="en-GB" sz="1200" b="1" dirty="0" smtClean="0"/>
              <a:t>Safeguards, </a:t>
            </a:r>
            <a:r>
              <a:rPr lang="en-GB" sz="1200" dirty="0" smtClean="0"/>
              <a:t>p</a:t>
            </a:r>
            <a:r>
              <a:rPr lang="en-GB" sz="1200" dirty="0" smtClean="0"/>
              <a:t>lease </a:t>
            </a:r>
            <a:r>
              <a:rPr lang="en-GB" sz="1200" dirty="0" smtClean="0"/>
              <a:t>send email to </a:t>
            </a:r>
            <a:r>
              <a:rPr lang="en-US" sz="1200" u="sng" dirty="0" smtClean="0">
                <a:hlinkClick r:id="rId3"/>
              </a:rPr>
              <a:t>sylmanconsulting@outlook.com</a:t>
            </a:r>
            <a:r>
              <a:rPr lang="en-US" sz="1200" dirty="0" smtClean="0"/>
              <a:t> </a:t>
            </a:r>
          </a:p>
          <a:p>
            <a:r>
              <a:rPr lang="en-US" sz="1200" dirty="0" smtClean="0"/>
              <a:t>or </a:t>
            </a:r>
            <a:r>
              <a:rPr lang="en-US" sz="1200" u="sng" dirty="0" smtClean="0">
                <a:hlinkClick r:id="rId4"/>
              </a:rPr>
              <a:t>ewa.koscielniak@croydonccg.nhs.uk</a:t>
            </a:r>
            <a:r>
              <a:rPr lang="en-US" sz="1200" u="sng" dirty="0" smtClean="0"/>
              <a:t> </a:t>
            </a:r>
          </a:p>
          <a:p>
            <a:r>
              <a:rPr lang="en-GB" sz="1200" dirty="0" smtClean="0"/>
              <a:t>we will be happy to assist you.</a:t>
            </a:r>
          </a:p>
          <a:p>
            <a:r>
              <a:rPr lang="en-GB" sz="1400" dirty="0" smtClean="0"/>
              <a:t>See You in </a:t>
            </a:r>
            <a:r>
              <a:rPr lang="en-GB" sz="1400" dirty="0" smtClean="0"/>
              <a:t>September  </a:t>
            </a:r>
            <a:r>
              <a:rPr lang="en-GB" sz="1400" dirty="0" smtClean="0">
                <a:sym typeface="Wingdings" panose="05000000000000000000" pitchFamily="2" charset="2"/>
              </a:rPr>
              <a:t></a:t>
            </a:r>
            <a:endParaRPr lang="en-GB" sz="1400" dirty="0" smtClean="0"/>
          </a:p>
          <a:p>
            <a:r>
              <a:rPr lang="en-GB" sz="1400" dirty="0" smtClean="0"/>
              <a:t>- Sylvia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906503875"/>
      </p:ext>
    </p:extLst>
  </p:cSld>
  <p:clrMapOvr>
    <a:masterClrMapping/>
  </p:clrMapOvr>
</p:sld>
</file>

<file path=ppt/theme/theme1.xml><?xml version="1.0" encoding="utf-8"?>
<a:theme xmlns:a="http://schemas.openxmlformats.org/drawingml/2006/main" name="NHS Croydon CCG_Powerpoint 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NHS Croydon CCG_Powerpoint Template</Template>
  <TotalTime>179</TotalTime>
  <Words>191</Words>
  <Application>Microsoft Office PowerPoint</Application>
  <PresentationFormat>On-screen Show 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NHS Croydon CCG_Powerpoint Template</vt:lpstr>
      <vt:lpstr>Achievements of the Croydon CCG  Mental Capacity Act &amp; Deprivation of Liberty safeguards project </vt:lpstr>
    </vt:vector>
  </TitlesOfParts>
  <Company>NHS South West London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Koscielniak Ewa</dc:creator>
  <cp:lastModifiedBy>Koscielniak Ewa</cp:lastModifiedBy>
  <cp:revision>16</cp:revision>
  <dcterms:created xsi:type="dcterms:W3CDTF">2015-04-30T13:19:36Z</dcterms:created>
  <dcterms:modified xsi:type="dcterms:W3CDTF">2015-05-01T10:30:16Z</dcterms:modified>
</cp:coreProperties>
</file>